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7" r:id="rId1"/>
  </p:sldMasterIdLst>
  <p:notesMasterIdLst>
    <p:notesMasterId r:id="rId8"/>
  </p:notesMasterIdLst>
  <p:sldIdLst>
    <p:sldId id="256" r:id="rId2"/>
    <p:sldId id="285" r:id="rId3"/>
    <p:sldId id="286" r:id="rId4"/>
    <p:sldId id="287" r:id="rId5"/>
    <p:sldId id="288" r:id="rId6"/>
    <p:sldId id="272" r:id="rId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3693"/>
    <a:srgbClr val="008000"/>
    <a:srgbClr val="99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61" d="100"/>
          <a:sy n="161" d="100"/>
        </p:scale>
        <p:origin x="-2160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F53F937-6D7D-4565-8205-020102505D8D}" type="datetimeFigureOut">
              <a:rPr lang="en-US"/>
              <a:pPr>
                <a:defRPr/>
              </a:pPr>
              <a:t>11-Nov-20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DB3ECC0F-AF5E-401B-B6DA-3EF5B140424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82DD09C-9B40-483F-A0A6-D9592F022D7C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D-PanelTitle-GrommetsCombine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A56E8-656C-4DCA-9113-1777ED7F91E6}" type="datetime1">
              <a:rPr lang="en-US"/>
              <a:pPr>
                <a:defRPr/>
              </a:pPr>
              <a:t>11-Nov-20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RS"/>
              <a:t>Надежда Обадовић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fld id="{6A5A7A31-0403-4CAF-A71A-55B0102D9B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71B66-9C91-431F-BC47-073366571BD9}" type="datetime1">
              <a:rPr lang="en-US"/>
              <a:pPr>
                <a:defRPr/>
              </a:pPr>
              <a:t>11-Nov-20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RS"/>
              <a:t>Надежда Обадовић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215557-6CA6-4507-9C71-AE52F05833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2686A-2420-4A5E-AFF4-75A631568299}" type="datetime1">
              <a:rPr lang="en-US"/>
              <a:pPr>
                <a:defRPr/>
              </a:pPr>
              <a:t>11-Nov-20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RS"/>
              <a:t>Надежда Обадовић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0976C6-1E0B-4B97-8557-9A4C9A6E4C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72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sz="7200" smtClean="0"/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151E1-35E2-4A67-B63C-71E7482BCCB6}" type="datetime1">
              <a:rPr lang="en-US"/>
              <a:pPr>
                <a:defRPr/>
              </a:pPr>
              <a:t>11-Nov-20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RS"/>
              <a:t>Надежда Обадовић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37CBBC1-E6D5-465C-BB11-8895888BFE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0F141-ADBF-472A-AF80-3728BF73290A}" type="datetime1">
              <a:rPr lang="en-US"/>
              <a:pPr>
                <a:defRPr/>
              </a:pPr>
              <a:t>11-Nov-20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RS"/>
              <a:t>Надежда Обадовић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DA818-784E-4435-B646-BD3712AAC8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sz="8000" smtClean="0"/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9EC3E-1893-43A7-AB70-F4D759FD2529}" type="datetime1">
              <a:rPr lang="en-US"/>
              <a:pPr>
                <a:defRPr/>
              </a:pPr>
              <a:t>11-Nov-20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RS"/>
              <a:t>Надежда Обадовић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444FDB4-F8C1-4D59-9D37-0DBE706105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0095B-D944-4A80-9A34-391733585E10}" type="datetime1">
              <a:rPr lang="en-US"/>
              <a:pPr>
                <a:defRPr/>
              </a:pPr>
              <a:t>11-Nov-20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RS"/>
              <a:t>Надежда Обадовић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9CBFE15-8688-46DB-8FFE-7AE4A91EF1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321E2-F391-4909-9E99-BD43F64B0038}" type="datetime1">
              <a:rPr lang="en-US"/>
              <a:pPr>
                <a:defRPr/>
              </a:pPr>
              <a:t>11-Nov-20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RS"/>
              <a:t>Надежда Обадовић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952DF-800A-4609-BE6F-4E195989B8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48EF2-20D2-49AF-B90B-D869231E0F52}" type="datetime1">
              <a:rPr lang="en-US"/>
              <a:pPr>
                <a:defRPr/>
              </a:pPr>
              <a:t>11-Nov-20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RS"/>
              <a:t>Надежда Обадовић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BB9EB1-1018-4455-A147-DA1BC17B1A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83A2F-8AE3-47AA-8709-336307376213}" type="datetime1">
              <a:rPr lang="en-US"/>
              <a:pPr>
                <a:defRPr/>
              </a:pPr>
              <a:t>11-Nov-20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RS"/>
              <a:t>Надежда Обадовић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807333-0763-49E8-837B-04E7C822BC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8DAD1-E653-4DB7-8906-A843E9B332C9}" type="datetime1">
              <a:rPr lang="en-US"/>
              <a:pPr>
                <a:defRPr/>
              </a:pPr>
              <a:t>11-Nov-20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RS"/>
              <a:t>Надежда Обадовић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8B60B7-1CAA-4DFB-9C7A-12248237DE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75831-AF57-4E76-ACB8-FF41AAC0C0C0}" type="datetime1">
              <a:rPr lang="en-US"/>
              <a:pPr>
                <a:defRPr/>
              </a:pPr>
              <a:t>11-Nov-20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RS"/>
              <a:t>Надежда Обадовић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BD1D5A-DFDD-4DF9-8938-5FB2D2E901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2E367-FE4A-47F5-8080-CAF2897DFBC5}" type="datetime1">
              <a:rPr lang="en-US"/>
              <a:pPr>
                <a:defRPr/>
              </a:pPr>
              <a:t>11-Nov-20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RS"/>
              <a:t>Надежда Обадовић</a:t>
            </a: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988F37-CCD1-4468-BB2A-9863F1968D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38296-8873-4A16-947D-FF844F5FE4BB}" type="datetime1">
              <a:rPr lang="en-US"/>
              <a:pPr>
                <a:defRPr/>
              </a:pPr>
              <a:t>11-Nov-20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RS"/>
              <a:t>Надежда Обадовић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E08337-AD13-490C-9026-F46263F9EC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1C1EF-B919-4990-AD7A-8A88B976765E}" type="datetime1">
              <a:rPr lang="en-US"/>
              <a:pPr>
                <a:defRPr/>
              </a:pPr>
              <a:t>11-Nov-20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RS"/>
              <a:t>Надежда Обадовић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9CC940-AC23-409A-9336-54A23A94A3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43D64-56F5-4F01-BC57-D9C4B41ED40C}" type="datetime1">
              <a:rPr lang="en-US"/>
              <a:pPr>
                <a:defRPr/>
              </a:pPr>
              <a:t>11-Nov-20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RS"/>
              <a:t>Надежда Обадовић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9D365D-9B95-4E1D-AC47-0D28EFBB69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E3D3E-B693-4C76-996A-61F257AC8616}" type="datetime1">
              <a:rPr lang="en-US"/>
              <a:pPr>
                <a:defRPr/>
              </a:pPr>
              <a:t>11-Nov-20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RS"/>
              <a:t>Надежда Обадовић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DF565-8468-4E04-89E0-D0004EB6B9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SD-PanelContent-GrommetsCombined.png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78CD560-23E2-41FE-AB3E-ADC7FA263FC6}" type="datetime1">
              <a:rPr lang="en-US"/>
              <a:pPr>
                <a:defRPr/>
              </a:pPr>
              <a:t>11-Nov-20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sr-Cyrl-RS"/>
              <a:t>Надежда Обадовић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itchFamily="18" charset="0"/>
              </a:defRPr>
            </a:lvl1pPr>
          </a:lstStyle>
          <a:p>
            <a:fld id="{169DC2F2-CB20-4D84-B960-56F4FCD91EF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48" r:id="rId7"/>
    <p:sldLayoutId id="2147483958" r:id="rId8"/>
    <p:sldLayoutId id="2147483949" r:id="rId9"/>
    <p:sldLayoutId id="2147483950" r:id="rId10"/>
    <p:sldLayoutId id="2147483959" r:id="rId11"/>
    <p:sldLayoutId id="2147483960" r:id="rId12"/>
    <p:sldLayoutId id="2147483951" r:id="rId13"/>
    <p:sldLayoutId id="2147483961" r:id="rId14"/>
    <p:sldLayoutId id="2147483962" r:id="rId15"/>
    <p:sldLayoutId id="2147483963" r:id="rId16"/>
    <p:sldLayoutId id="2147483964" r:id="rId17"/>
  </p:sldLayoutIdLst>
  <p:hf sldNum="0"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204864"/>
            <a:ext cx="5904656" cy="1872208"/>
          </a:xfr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rtlCol="0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 b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ПИСАЊЕ РЕЧИ </a:t>
            </a:r>
            <a:r>
              <a:rPr lang="sr-Cyrl-C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b="1" i="1" u="sng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sr-Cyrl-CS" b="1" i="1" u="sng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b="1" u="sng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УЗ ГЛАГОЛЕ</a:t>
            </a:r>
            <a:endParaRPr lang="en-US" b="1" u="sng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A65D33C-ABF0-49BA-8FBB-C33969DF4C89}" type="datetime1">
              <a:rPr lang="en-US"/>
              <a:pPr>
                <a:defRPr/>
              </a:pPr>
              <a:t>11-Nov-20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r-Cyrl-RS"/>
              <a:t>Надежда Обадовић</a:t>
            </a:r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116013" y="425450"/>
            <a:ext cx="7821612" cy="1851025"/>
          </a:xfrm>
        </p:spPr>
        <p:txBody>
          <a:bodyPr/>
          <a:lstStyle/>
          <a:p>
            <a:pPr algn="l" eaLnBrk="1" hangingPunct="1"/>
            <a:r>
              <a:rPr lang="sr-Cyrl-CS" altLang="en-US" smtClean="0">
                <a:ln>
                  <a:noFill/>
                </a:ln>
              </a:rPr>
              <a:t> </a:t>
            </a:r>
            <a:r>
              <a:rPr lang="sr-Cyrl-CS" altLang="en-US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  <a:t>Речца </a:t>
            </a:r>
            <a:r>
              <a:rPr lang="sr-Cyrl-CS" altLang="en-US" b="1" i="1" smtClean="0">
                <a:ln>
                  <a:noFill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sr-Cyrl-CS" altLang="en-US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  <a:t> се пише  </a:t>
            </a:r>
            <a:r>
              <a:rPr lang="sr-Cyrl-CS" altLang="en-US" smtClean="0">
                <a:ln>
                  <a:noFill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одвојено од глагола </a:t>
            </a:r>
            <a:r>
              <a:rPr lang="sr-Cyrl-CS" altLang="en-US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  <a:t>у одричним реченица. </a:t>
            </a:r>
            <a:endParaRPr lang="en-US" altLang="en-US" smtClean="0">
              <a:ln>
                <a:noFill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025" y="2316163"/>
            <a:ext cx="8435975" cy="3975100"/>
          </a:xfrm>
        </p:spPr>
        <p:txBody>
          <a:bodyPr/>
          <a:lstStyle/>
          <a:p>
            <a:pPr eaLnBrk="1" hangingPunct="1"/>
            <a:r>
              <a:rPr lang="sr-Cyrl-CS" altLang="en-US" smtClean="0">
                <a:latin typeface="Times New Roman" pitchFamily="18" charset="0"/>
                <a:cs typeface="Times New Roman" pitchFamily="18" charset="0"/>
              </a:rPr>
              <a:t>                                     Примери</a:t>
            </a:r>
          </a:p>
          <a:p>
            <a:pPr eaLnBrk="1" hangingPunct="1">
              <a:buFont typeface="Arial" charset="0"/>
              <a:buNone/>
            </a:pPr>
            <a:r>
              <a:rPr lang="sr-Cyrl-CS" altLang="en-US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Font typeface="Arial" charset="0"/>
              <a:buNone/>
            </a:pPr>
            <a:r>
              <a:rPr lang="sr-Cyrl-CS" altLang="en-US" sz="88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Font typeface="Arial" charset="0"/>
              <a:buNone/>
            </a:pPr>
            <a:endParaRPr lang="en-US" altLang="en-US" sz="6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0853EF3-82FA-46EA-826F-6A9DEA4A1B88}" type="datetime1">
              <a:rPr lang="en-US"/>
              <a:pPr>
                <a:defRPr/>
              </a:pPr>
              <a:t>11-Nov-20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r-Cyrl-RS"/>
              <a:t>Надежда Обадовић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83438" y="4135458"/>
            <a:ext cx="2073287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9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НЕ</a:t>
            </a:r>
            <a:endParaRPr lang="en-US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132138" y="4303713"/>
            <a:ext cx="11604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sr-Cyrl-CS" altLang="en-US">
                <a:latin typeface="Times New Roman" pitchFamily="18" charset="0"/>
                <a:cs typeface="Times New Roman" pitchFamily="18" charset="0"/>
              </a:rPr>
              <a:t>ПРИЧАЈ</a:t>
            </a:r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132138" y="4732338"/>
            <a:ext cx="1285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sr-Cyrl-CS" altLang="en-US">
                <a:latin typeface="Times New Roman" pitchFamily="18" charset="0"/>
                <a:cs typeface="Times New Roman" pitchFamily="18" charset="0"/>
              </a:rPr>
              <a:t>СПАВАЈ</a:t>
            </a:r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132138" y="5160963"/>
            <a:ext cx="1285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sr-Cyrl-CS" altLang="en-US">
                <a:latin typeface="Times New Roman" pitchFamily="18" charset="0"/>
                <a:cs typeface="Times New Roman" pitchFamily="18" charset="0"/>
              </a:rPr>
              <a:t>ВИЧИ</a:t>
            </a:r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132138" y="5518150"/>
            <a:ext cx="1214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sr-Cyrl-CS" altLang="en-US">
                <a:latin typeface="Times New Roman" pitchFamily="18" charset="0"/>
                <a:cs typeface="Times New Roman" pitchFamily="18" charset="0"/>
              </a:rPr>
              <a:t>КАСНИ</a:t>
            </a:r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651500" y="3009900"/>
            <a:ext cx="2278063" cy="1389063"/>
          </a:xfrm>
          <a:prstGeom prst="round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868988" y="3227388"/>
            <a:ext cx="17272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sr-Cyrl-CS" altLang="en-US" sz="2800">
                <a:latin typeface="Times New Roman" pitchFamily="18" charset="0"/>
                <a:cs typeface="Times New Roman" pitchFamily="18" charset="0"/>
              </a:rPr>
              <a:t>Не гази траву!</a:t>
            </a:r>
            <a:endParaRPr lang="en-US" alt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88975" y="2754313"/>
            <a:ext cx="33051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sr-Cyrl-CS" altLang="en-US" sz="3200">
                <a:solidFill>
                  <a:srgbClr val="0070C0"/>
                </a:solidFill>
              </a:rPr>
              <a:t>Не бери цвеће!</a:t>
            </a:r>
            <a:endParaRPr lang="en-US" altLang="en-US" sz="3200">
              <a:solidFill>
                <a:srgbClr val="0070C0"/>
              </a:solidFill>
            </a:endParaRPr>
          </a:p>
        </p:txBody>
      </p:sp>
      <p:pic>
        <p:nvPicPr>
          <p:cNvPr id="17422" name="Picture 17" descr="Slike trave - Trava je Priro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4541838"/>
            <a:ext cx="2592388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6689725" y="4324350"/>
            <a:ext cx="200025" cy="815975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7424" name="Picture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2688" y="3276600"/>
            <a:ext cx="221456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8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 animBg="1"/>
      <p:bldP spid="12" grpId="0"/>
      <p:bldP spid="16" grpId="0"/>
      <p:bldP spid="16" grpId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44450"/>
            <a:ext cx="8820150" cy="46085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C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sr-Cyrl-CS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 са глаголом заједно </a:t>
            </a:r>
            <a:r>
              <a:rPr lang="sr-Cyrl-C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sr-Cyrl-C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пише</a:t>
            </a:r>
            <a:r>
              <a:rPr lang="sr-Cyrl-C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ђаче,</a:t>
            </a:r>
            <a:r>
              <a:rPr lang="en-US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CS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 знај!</a:t>
            </a:r>
            <a:r>
              <a:rPr lang="en-US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CS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Осим </a:t>
            </a:r>
            <a:r>
              <a:rPr lang="sr-Cyrl-C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sr-Cyrl-CS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четири речи:</a:t>
            </a:r>
            <a:br>
              <a:rPr lang="sr-Cyrl-CS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C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НЕЋУ, 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C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НИСАМ, 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C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НЕМАМ и 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C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НЕМОЈ </a:t>
            </a:r>
            <a:r>
              <a:rPr lang="en-US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CS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sr-Cyrl-C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 је крај!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0310311-92DA-457B-A7BC-936C40919D91}" type="datetime1">
              <a:rPr lang="en-US"/>
              <a:pPr>
                <a:defRPr/>
              </a:pPr>
              <a:t>11-Nov-20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r-Cyrl-RS"/>
              <a:t>Надежда Обадовић</a:t>
            </a:r>
            <a:endParaRPr lang="en-US"/>
          </a:p>
        </p:txBody>
      </p:sp>
      <p:pic>
        <p:nvPicPr>
          <p:cNvPr id="18437" name="Picture 5" descr="Gavran, kukavica i sova – BAJKE I BAS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6513" y="2349500"/>
            <a:ext cx="22891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44588" y="1196975"/>
            <a:ext cx="29956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sr-Cyrl-CS" altLang="en-US" sz="32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Реч </a:t>
            </a:r>
            <a:r>
              <a:rPr lang="sr-Cyrl-C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sr-Cyrl-CS" altLang="en-US" sz="32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пише</a:t>
            </a:r>
            <a:r>
              <a:rPr lang="en-US" altLang="en-US" sz="32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мо</a:t>
            </a:r>
            <a:r>
              <a:rPr lang="sr-Cyrl-CS" altLang="en-US" sz="32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en-US" altLang="en-US" sz="3200" b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929313" y="1196975"/>
            <a:ext cx="2571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sr-Cyrl-CS" altLang="en-US" sz="32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од глагола.</a:t>
            </a:r>
            <a:endParaRPr lang="en-US" altLang="en-US" sz="3200" b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82663" y="2565400"/>
            <a:ext cx="81438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sr-Cyrl-CS" alt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Изузеци су глаголи </a:t>
            </a:r>
            <a:endParaRPr lang="en-US" altLang="en-US" sz="28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sr-Cyrl-C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нећу, немам, немој</a:t>
            </a:r>
            <a:r>
              <a:rPr lang="sr-Cyrl-CS" alt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8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140200" y="1196975"/>
            <a:ext cx="19446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sr-Cyrl-C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одвојено</a:t>
            </a:r>
            <a:endParaRPr lang="en-US" alt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FCD8E4B-8935-4D57-B855-5C25CC6A9EB5}" type="datetime1">
              <a:rPr lang="en-US"/>
              <a:pPr>
                <a:defRPr/>
              </a:pPr>
              <a:t>11-Nov-20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r-Cyrl-RS"/>
              <a:t>Надежда Обадовић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" grpId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r-Cyrl-C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 гласе следеће реченице  у одричном облику.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8813"/>
            <a:ext cx="8174038" cy="4164012"/>
          </a:xfrm>
        </p:spPr>
        <p:txBody>
          <a:bodyPr/>
          <a:lstStyle/>
          <a:p>
            <a:pPr eaLnBrk="1" hangingPunct="1"/>
            <a:r>
              <a:rPr lang="sr-Cyrl-CS" alt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Данас дува ветар.</a:t>
            </a:r>
          </a:p>
          <a:p>
            <a:pPr eaLnBrk="1" hangingPunct="1">
              <a:buFont typeface="Arial" charset="0"/>
              <a:buNone/>
            </a:pPr>
            <a:endParaRPr lang="sr-Cyrl-CS" alt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sr-Cyrl-CS" alt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Играм одбојку.</a:t>
            </a:r>
          </a:p>
          <a:p>
            <a:pPr eaLnBrk="1" hangingPunct="1">
              <a:buFont typeface="Arial" charset="0"/>
              <a:buNone/>
            </a:pPr>
            <a:endParaRPr lang="sr-Cyrl-CS" altLang="en-US" sz="2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sr-Cyrl-CS" alt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Сада радим задатак.</a:t>
            </a:r>
          </a:p>
          <a:p>
            <a:pPr eaLnBrk="1" hangingPunct="1">
              <a:buFont typeface="Arial" charset="0"/>
              <a:buNone/>
            </a:pPr>
            <a:endParaRPr lang="sr-Cyrl-CS" altLang="en-US" sz="2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sr-Cyrl-CS" altLang="en-US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alt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 облачи хаљину .</a:t>
            </a:r>
            <a:endParaRPr lang="en-US" altLang="en-US" sz="28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5D90C4B-FBD0-4132-AF43-3402AF8DD079}" type="datetime1">
              <a:rPr lang="en-US"/>
              <a:pPr>
                <a:defRPr/>
              </a:pPr>
              <a:t>11-Nov-20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r-Cyrl-RS"/>
              <a:t>Надежда Обадовић</a:t>
            </a:r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614863" y="1928813"/>
            <a:ext cx="3571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sr-Cyrl-CS" altLang="en-US" sz="2800">
                <a:latin typeface="Times New Roman" pitchFamily="18" charset="0"/>
                <a:cs typeface="Times New Roman" pitchFamily="18" charset="0"/>
              </a:rPr>
              <a:t>Данас</a:t>
            </a:r>
            <a:r>
              <a:rPr lang="sr-Cyrl-CS" alt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alt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sr-Cyrl-CS" alt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altLang="en-US" sz="2800">
                <a:latin typeface="Times New Roman" pitchFamily="18" charset="0"/>
                <a:cs typeface="Times New Roman" pitchFamily="18" charset="0"/>
              </a:rPr>
              <a:t>дува ветар.</a:t>
            </a:r>
            <a:endParaRPr lang="en-US" alt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43438" y="3014663"/>
            <a:ext cx="4000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sr-Cyrl-CS" alt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sr-Cyrl-CS" alt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r-Cyrl-CS" altLang="en-US" sz="2800">
                <a:latin typeface="Times New Roman" pitchFamily="18" charset="0"/>
                <a:cs typeface="Times New Roman" pitchFamily="18" charset="0"/>
              </a:rPr>
              <a:t>играм одбојку.</a:t>
            </a:r>
            <a:endParaRPr lang="en-US" alt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643438" y="4157663"/>
            <a:ext cx="4714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sr-Cyrl-CS" altLang="en-US" sz="2800">
                <a:latin typeface="Times New Roman" pitchFamily="18" charset="0"/>
                <a:cs typeface="Times New Roman" pitchFamily="18" charset="0"/>
              </a:rPr>
              <a:t>Сада</a:t>
            </a:r>
            <a:r>
              <a:rPr lang="sr-Cyrl-CS" alt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не</a:t>
            </a:r>
            <a:r>
              <a:rPr lang="sr-Cyrl-CS" alt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altLang="en-US" sz="2800">
                <a:latin typeface="Times New Roman" pitchFamily="18" charset="0"/>
                <a:cs typeface="Times New Roman" pitchFamily="18" charset="0"/>
              </a:rPr>
              <a:t>радим задатак.</a:t>
            </a:r>
            <a:endParaRPr lang="en-US" alt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72000" y="5373688"/>
            <a:ext cx="4143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sr-Cyrl-CS" altLang="en-US" sz="2800">
                <a:latin typeface="Times New Roman" pitchFamily="18" charset="0"/>
                <a:cs typeface="Times New Roman" pitchFamily="18" charset="0"/>
              </a:rPr>
              <a:t>Ана</a:t>
            </a:r>
            <a:r>
              <a:rPr lang="sr-Cyrl-CS" alt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alt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sr-Cyrl-CS" alt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altLang="en-US" sz="2800">
                <a:latin typeface="Times New Roman" pitchFamily="18" charset="0"/>
                <a:cs typeface="Times New Roman" pitchFamily="18" charset="0"/>
              </a:rPr>
              <a:t>облачи хаљину.</a:t>
            </a:r>
            <a:endParaRPr lang="en-US" alt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49275"/>
            <a:ext cx="94710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3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Које од датих реченица су </a:t>
            </a:r>
            <a:r>
              <a:rPr lang="sr-Cyrl-CS" sz="360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правилно написане?</a:t>
            </a:r>
            <a:endParaRPr lang="en-US" sz="36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4213" y="1476375"/>
            <a:ext cx="40322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32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 сам чуо звоно.</a:t>
            </a:r>
            <a:endParaRPr lang="en-US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5013" y="2306638"/>
            <a:ext cx="39290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Нећу </a:t>
            </a:r>
            <a:r>
              <a:rPr lang="sr-Cyrl-CS" sz="32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ићи на излет.</a:t>
            </a:r>
            <a:endParaRPr lang="en-US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6475" y="3284538"/>
            <a:ext cx="3143250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sr-Cyrl-CS" sz="32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мам </a:t>
            </a:r>
            <a:r>
              <a:rPr lang="sr-Cyrl-RS" sz="32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сат</a:t>
            </a:r>
            <a:r>
              <a:rPr lang="sr-Cyrl-CS" sz="32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6463" y="1476375"/>
            <a:ext cx="38242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32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Нисам чуо звоно.</a:t>
            </a:r>
            <a:endParaRPr lang="en-US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4875" y="2343150"/>
            <a:ext cx="40227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ћу </a:t>
            </a:r>
            <a:r>
              <a:rPr lang="sr-Cyrl-CS" sz="32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ићи на излет</a:t>
            </a:r>
            <a:r>
              <a:rPr lang="sr-Cyrl-CS" sz="32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1725" y="3284538"/>
            <a:ext cx="2928938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32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Немам сат.</a:t>
            </a:r>
            <a:endParaRPr lang="en-US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911725" y="2205038"/>
            <a:ext cx="3629025" cy="0"/>
          </a:xfrm>
          <a:prstGeom prst="line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00113" y="2982913"/>
            <a:ext cx="3357562" cy="1587"/>
          </a:xfrm>
          <a:prstGeom prst="line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076825" y="3873500"/>
            <a:ext cx="2071688" cy="1588"/>
          </a:xfrm>
          <a:prstGeom prst="line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74C3474-8F6B-4CC5-BB04-4B44A9041182}" type="datetime1">
              <a:rPr lang="en-US"/>
              <a:pPr>
                <a:defRPr/>
              </a:pPr>
              <a:t>11-Nov-20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r-Cyrl-RS"/>
              <a:t>Надежда Обадовић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00113" y="4264025"/>
            <a:ext cx="36004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32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Незнам кад звони.</a:t>
            </a:r>
            <a:endParaRPr lang="en-US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11725" y="4327525"/>
            <a:ext cx="3629025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32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знам кад звони.</a:t>
            </a:r>
            <a:endParaRPr lang="en-US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056188" y="4968875"/>
            <a:ext cx="3187700" cy="14288"/>
          </a:xfrm>
          <a:prstGeom prst="line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4" grpId="0"/>
      <p:bldP spid="1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5711</TotalTime>
  <Words>156</Words>
  <Application>Microsoft Office PowerPoint</Application>
  <PresentationFormat>On-screen Show (4:3)</PresentationFormat>
  <Paragraphs>52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Palatino Linotype</vt:lpstr>
      <vt:lpstr>Arial</vt:lpstr>
      <vt:lpstr>Garamond</vt:lpstr>
      <vt:lpstr>Calibri</vt:lpstr>
      <vt:lpstr>Times New Roman</vt:lpstr>
      <vt:lpstr>Organic</vt:lpstr>
      <vt:lpstr>ПИСАЊЕ РЕЧИ   НЕ УЗ ГЛАГОЛЕ</vt:lpstr>
      <vt:lpstr> Речца не се пише  одвојено од глагола у одричним реченица. </vt:lpstr>
      <vt:lpstr>   НЕ се са глаголом заједно не пише ђаче, то знај! Осим у четири речи: НЕЋУ,  НИСАМ,  НЕМАМ и  НЕМОЈ  и ту је крај!</vt:lpstr>
      <vt:lpstr>Slide 4</vt:lpstr>
      <vt:lpstr> Како гласе следеће реченице  у одричном облику.</vt:lpstr>
      <vt:lpstr>Slide 6</vt:lpstr>
    </vt:vector>
  </TitlesOfParts>
  <Company>Deftones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ПИСАЊЕ РЕЧЦЕ ЛИ И НЕ</dc:title>
  <dc:creator>Admin</dc:creator>
  <cp:lastModifiedBy>dorde</cp:lastModifiedBy>
  <cp:revision>493</cp:revision>
  <dcterms:created xsi:type="dcterms:W3CDTF">2011-04-11T19:50:11Z</dcterms:created>
  <dcterms:modified xsi:type="dcterms:W3CDTF">2020-11-11T15:19:02Z</dcterms:modified>
</cp:coreProperties>
</file>