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CD6AC-A035-45BA-84DA-DF427A4C443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179764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CD6AC-A035-45BA-84DA-DF427A4C443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398675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CD6AC-A035-45BA-84DA-DF427A4C443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337280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CD6AC-A035-45BA-84DA-DF427A4C443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117323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DCD6AC-A035-45BA-84DA-DF427A4C443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352898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DCD6AC-A035-45BA-84DA-DF427A4C443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991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DCD6AC-A035-45BA-84DA-DF427A4C443E}"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410655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DCD6AC-A035-45BA-84DA-DF427A4C443E}"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1450992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CD6AC-A035-45BA-84DA-DF427A4C443E}"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17456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DCD6AC-A035-45BA-84DA-DF427A4C443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339259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DCD6AC-A035-45BA-84DA-DF427A4C443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9084E-443E-43B1-8EA4-76FEBEEFA359}" type="slidenum">
              <a:rPr lang="en-US" smtClean="0"/>
              <a:t>‹#›</a:t>
            </a:fld>
            <a:endParaRPr lang="en-US"/>
          </a:p>
        </p:txBody>
      </p:sp>
    </p:spTree>
    <p:extLst>
      <p:ext uri="{BB962C8B-B14F-4D97-AF65-F5344CB8AC3E}">
        <p14:creationId xmlns:p14="http://schemas.microsoft.com/office/powerpoint/2010/main" val="288138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CD6AC-A035-45BA-84DA-DF427A4C443E}" type="datetimeFigureOut">
              <a:rPr lang="en-US" smtClean="0"/>
              <a:t>1/31/2017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9084E-443E-43B1-8EA4-76FEBEEFA359}" type="slidenum">
              <a:rPr lang="en-US" smtClean="0"/>
              <a:t>‹#›</a:t>
            </a:fld>
            <a:endParaRPr lang="en-US"/>
          </a:p>
        </p:txBody>
      </p:sp>
    </p:spTree>
    <p:extLst>
      <p:ext uri="{BB962C8B-B14F-4D97-AF65-F5344CB8AC3E}">
        <p14:creationId xmlns:p14="http://schemas.microsoft.com/office/powerpoint/2010/main" val="335059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5345"/>
            <a:ext cx="8733905" cy="2304617"/>
          </a:xfrm>
        </p:spPr>
        <p:txBody>
          <a:bodyPr>
            <a:normAutofit/>
          </a:bodyPr>
          <a:lstStyle/>
          <a:p>
            <a:r>
              <a:rPr lang="sr-Cyrl-RS" sz="15000" dirty="0" smtClean="0">
                <a:latin typeface="Bulgaria Moderna V3" panose="01000506040000020003" pitchFamily="50" charset="2"/>
              </a:rPr>
              <a:t>Свети Сава</a:t>
            </a:r>
            <a:endParaRPr lang="en-US" sz="15000" dirty="0">
              <a:latin typeface="Bulgaria Moderna V3" panose="01000506040000020003" pitchFamily="50" charset="2"/>
            </a:endParaRPr>
          </a:p>
        </p:txBody>
      </p:sp>
      <p:sp>
        <p:nvSpPr>
          <p:cNvPr id="3" name="Subtitle 2"/>
          <p:cNvSpPr>
            <a:spLocks noGrp="1"/>
          </p:cNvSpPr>
          <p:nvPr>
            <p:ph type="subTitle" idx="1"/>
          </p:nvPr>
        </p:nvSpPr>
        <p:spPr/>
        <p:txBody>
          <a:bodyPr>
            <a:normAutofit/>
          </a:bodyPr>
          <a:lstStyle/>
          <a:p>
            <a:r>
              <a:rPr lang="sr-Cyrl-RS" sz="6600" dirty="0" smtClean="0">
                <a:latin typeface="Bulgaria Moderna V3" panose="01000506040000020003" pitchFamily="50" charset="2"/>
              </a:rPr>
              <a:t>Растко Немањић</a:t>
            </a:r>
            <a:endParaRPr lang="en-US" sz="6600" dirty="0">
              <a:latin typeface="Bulgaria Moderna V3" panose="01000506040000020003" pitchFamily="50" charset="2"/>
            </a:endParaRPr>
          </a:p>
        </p:txBody>
      </p:sp>
      <p:sp>
        <p:nvSpPr>
          <p:cNvPr id="4" name="TextBox 3"/>
          <p:cNvSpPr txBox="1"/>
          <p:nvPr/>
        </p:nvSpPr>
        <p:spPr>
          <a:xfrm>
            <a:off x="0" y="6292735"/>
            <a:ext cx="6292735" cy="369332"/>
          </a:xfrm>
          <a:prstGeom prst="rect">
            <a:avLst/>
          </a:prstGeom>
          <a:noFill/>
        </p:spPr>
        <p:txBody>
          <a:bodyPr wrap="square" rtlCol="0">
            <a:spAutoFit/>
          </a:bodyPr>
          <a:lstStyle/>
          <a:p>
            <a:r>
              <a:rPr lang="sr-Cyrl-RS" dirty="0" smtClean="0">
                <a:latin typeface="Bulgaria Moderna V3" panose="01000506040000020003" pitchFamily="50" charset="2"/>
              </a:rPr>
              <a:t>Огњен Спајић     фебруар 2017.</a:t>
            </a:r>
            <a:endParaRPr lang="en-US" dirty="0">
              <a:latin typeface="Bulgaria Moderna V3" panose="01000506040000020003" pitchFamily="50" charset="2"/>
            </a:endParaRPr>
          </a:p>
        </p:txBody>
      </p:sp>
    </p:spTree>
    <p:extLst>
      <p:ext uri="{BB962C8B-B14F-4D97-AF65-F5344CB8AC3E}">
        <p14:creationId xmlns:p14="http://schemas.microsoft.com/office/powerpoint/2010/main" val="678035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354882"/>
            <a:ext cx="5181600" cy="3292823"/>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0" y="2354882"/>
            <a:ext cx="4960360" cy="3300894"/>
          </a:xfrm>
        </p:spPr>
      </p:pic>
    </p:spTree>
    <p:extLst>
      <p:ext uri="{BB962C8B-B14F-4D97-AF65-F5344CB8AC3E}">
        <p14:creationId xmlns:p14="http://schemas.microsoft.com/office/powerpoint/2010/main" val="203035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Bulgaria Moderna V3" panose="01000506040000020003" pitchFamily="50" charset="2"/>
              </a:rPr>
              <a:t>Историја светог Саве</a:t>
            </a:r>
            <a:endParaRPr lang="en-US" dirty="0">
              <a:latin typeface="Bulgaria Moderna V3" panose="01000506040000020003" pitchFamily="50" charset="2"/>
            </a:endParaRPr>
          </a:p>
        </p:txBody>
      </p:sp>
      <p:sp>
        <p:nvSpPr>
          <p:cNvPr id="3" name="Content Placeholder 2"/>
          <p:cNvSpPr>
            <a:spLocks noGrp="1"/>
          </p:cNvSpPr>
          <p:nvPr>
            <p:ph sz="half" idx="1"/>
          </p:nvPr>
        </p:nvSpPr>
        <p:spPr/>
        <p:txBody>
          <a:bodyPr/>
          <a:lstStyle/>
          <a:p>
            <a:pPr marL="0" indent="0">
              <a:buNone/>
            </a:pPr>
            <a:r>
              <a:rPr lang="sr-Cyrl-RS" dirty="0" smtClean="0">
                <a:latin typeface="Bulgaria Moderna V3" panose="01000506040000020003" pitchFamily="50" charset="2"/>
              </a:rPr>
              <a:t>Родио се у држави Рашка у главном граду Рас око 1174. Његови родитељи су били велики жупан Стефан Немања и његова жена Ана Немањић.</a:t>
            </a:r>
            <a:endParaRPr lang="en-US" dirty="0">
              <a:latin typeface="Bulgaria Moderna V3" panose="01000506040000020003" pitchFamily="50" charset="2"/>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06015" y="1825625"/>
            <a:ext cx="3313970" cy="4351338"/>
          </a:xfrm>
        </p:spPr>
      </p:pic>
    </p:spTree>
    <p:extLst>
      <p:ext uri="{BB962C8B-B14F-4D97-AF65-F5344CB8AC3E}">
        <p14:creationId xmlns:p14="http://schemas.microsoft.com/office/powerpoint/2010/main" val="599680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Bulgaria Moderna V3" panose="01000506040000020003" pitchFamily="50" charset="2"/>
              </a:rPr>
              <a:t>Свети Сава као владар</a:t>
            </a:r>
            <a:endParaRPr lang="en-US" dirty="0">
              <a:latin typeface="Bulgaria Moderna V3" panose="01000506040000020003" pitchFamily="50" charset="2"/>
            </a:endParaRPr>
          </a:p>
        </p:txBody>
      </p:sp>
      <p:sp>
        <p:nvSpPr>
          <p:cNvPr id="3" name="Content Placeholder 2"/>
          <p:cNvSpPr>
            <a:spLocks noGrp="1"/>
          </p:cNvSpPr>
          <p:nvPr>
            <p:ph sz="half" idx="1"/>
          </p:nvPr>
        </p:nvSpPr>
        <p:spPr/>
        <p:txBody>
          <a:bodyPr/>
          <a:lstStyle/>
          <a:p>
            <a:pPr marL="0" indent="0">
              <a:buNone/>
            </a:pPr>
            <a:r>
              <a:rPr lang="sr-Cyrl-RS" dirty="0" smtClean="0">
                <a:latin typeface="Bulgaria Moderna V3" panose="01000506040000020003" pitchFamily="50" charset="2"/>
              </a:rPr>
              <a:t>Свети Сава две године је владао над једним делом Рашке. То је био Захум. Њиме је владао од своје 15 године до 17 године док није чуо да родитељи желе да га ожене. Тада је побегао и Захум је припао брату од Стефане Немање кнезу Мирославу. </a:t>
            </a:r>
            <a:endParaRPr lang="en-US" dirty="0">
              <a:latin typeface="Bulgaria Moderna V3" panose="01000506040000020003" pitchFamily="50" charset="2"/>
            </a:endParaRPr>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7393176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Bulgaria Moderna V3" panose="01000506040000020003" pitchFamily="50" charset="2"/>
              </a:rPr>
              <a:t>Свети Сава бежи од куће</a:t>
            </a:r>
            <a:endParaRPr lang="en-US" dirty="0">
              <a:latin typeface="Bulgaria Moderna V3" panose="01000506040000020003" pitchFamily="50" charset="2"/>
            </a:endParaRPr>
          </a:p>
        </p:txBody>
      </p:sp>
      <p:sp>
        <p:nvSpPr>
          <p:cNvPr id="17" name="Text Placeholder 16"/>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r>
              <a:rPr lang="sr-Cyrl-RS" dirty="0" smtClean="0">
                <a:latin typeface="Bulgaria Moderna V3" panose="01000506040000020003" pitchFamily="50" charset="2"/>
              </a:rPr>
              <a:t>Растко Немањић је 1192 или 1193 године побегао на Свету гору (у данашњој Грчкој) где се замонашио у манастиру светог Пантелејмона и добио монашко име Сава.</a:t>
            </a:r>
            <a:endParaRPr lang="en-US" dirty="0">
              <a:latin typeface="Bulgaria Moderna V3" panose="01000506040000020003" pitchFamily="50" charset="2"/>
            </a:endParaRPr>
          </a:p>
        </p:txBody>
      </p:sp>
      <p:sp>
        <p:nvSpPr>
          <p:cNvPr id="5" name="Text Placeholder 4"/>
          <p:cNvSpPr>
            <a:spLocks noGrp="1"/>
          </p:cNvSpPr>
          <p:nvPr>
            <p:ph type="body" sz="quarter" idx="3"/>
          </p:nvPr>
        </p:nvSpPr>
        <p:spPr/>
        <p:txBody>
          <a:bodyPr/>
          <a:lstStyle/>
          <a:p>
            <a:r>
              <a:rPr lang="sr-Cyrl-RS" dirty="0" smtClean="0">
                <a:latin typeface="Bulgaria Moderna V3" panose="01000506040000020003" pitchFamily="50" charset="2"/>
              </a:rPr>
              <a:t>Манастир светог Пантелејмона</a:t>
            </a:r>
            <a:endParaRPr lang="en-US" dirty="0">
              <a:latin typeface="Bulgaria Moderna V3" panose="01000506040000020003" pitchFamily="50" charset="2"/>
            </a:endParaRP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307402" y="2505075"/>
            <a:ext cx="4912784" cy="3684588"/>
          </a:xfrm>
        </p:spPr>
      </p:pic>
    </p:spTree>
    <p:extLst>
      <p:ext uri="{BB962C8B-B14F-4D97-AF65-F5344CB8AC3E}">
        <p14:creationId xmlns:p14="http://schemas.microsoft.com/office/powerpoint/2010/main" val="4876000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500"/>
                                        <p:tgtEl>
                                          <p:spTgt spid="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636" y="2004665"/>
            <a:ext cx="5504411" cy="746847"/>
          </a:xfrm>
        </p:spPr>
        <p:txBody>
          <a:bodyPr/>
          <a:lstStyle/>
          <a:p>
            <a:r>
              <a:rPr lang="sr-Cyrl-RS" dirty="0" smtClean="0"/>
              <a:t>      </a:t>
            </a:r>
            <a:r>
              <a:rPr lang="sr-Cyrl-RS" dirty="0" smtClean="0">
                <a:latin typeface="Bulgaria Moderna V3" panose="01000506040000020003" pitchFamily="50" charset="2"/>
              </a:rPr>
              <a:t>манастир Хиландар    </a:t>
            </a:r>
            <a:endParaRPr lang="en-US" dirty="0">
              <a:latin typeface="Bulgaria Moderna V3" panose="01000506040000020003" pitchFamily="50" charset="2"/>
            </a:endParaRPr>
          </a:p>
        </p:txBody>
      </p:sp>
      <p:sp>
        <p:nvSpPr>
          <p:cNvPr id="3" name="Content Placeholder 2"/>
          <p:cNvSpPr>
            <a:spLocks noGrp="1"/>
          </p:cNvSpPr>
          <p:nvPr>
            <p:ph sz="half" idx="1"/>
          </p:nvPr>
        </p:nvSpPr>
        <p:spPr/>
        <p:txBody>
          <a:bodyPr/>
          <a:lstStyle/>
          <a:p>
            <a:pPr marL="0" indent="0">
              <a:buNone/>
            </a:pPr>
            <a:r>
              <a:rPr lang="sr-Cyrl-RS" dirty="0" smtClean="0">
                <a:latin typeface="Bulgaria Moderna V3" panose="01000506040000020003" pitchFamily="50" charset="2"/>
              </a:rPr>
              <a:t>Убрзо за светим Савом долази Стефан Немања да се замонаши и добија монахшко име Симеон. Он и свети Сава су подигли манастир Хиландар.</a:t>
            </a:r>
            <a:endParaRPr lang="en-US" dirty="0">
              <a:latin typeface="Bulgaria Moderna V3" panose="01000506040000020003" pitchFamily="50" charset="2"/>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80265" y="2751512"/>
            <a:ext cx="4965782" cy="2585258"/>
          </a:xfrm>
        </p:spPr>
      </p:pic>
    </p:spTree>
    <p:extLst>
      <p:ext uri="{BB962C8B-B14F-4D97-AF65-F5344CB8AC3E}">
        <p14:creationId xmlns:p14="http://schemas.microsoft.com/office/powerpoint/2010/main" val="374360936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Bulgaria Moderna V3" panose="01000506040000020003" pitchFamily="50" charset="2"/>
              </a:rPr>
              <a:t>Наследник светог Саве</a:t>
            </a:r>
            <a:endParaRPr lang="en-US" dirty="0">
              <a:latin typeface="Bulgaria Moderna V3" panose="01000506040000020003" pitchFamily="50" charset="2"/>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p:txBody>
          <a:bodyPr/>
          <a:lstStyle/>
          <a:p>
            <a:r>
              <a:rPr lang="sr-Cyrl-RS" dirty="0" smtClean="0">
                <a:latin typeface="Bulgaria Moderna V3" panose="01000506040000020003" pitchFamily="50" charset="2"/>
              </a:rPr>
              <a:t>Свети Сава је остарио и хтео је да има свог наследника. Наследио га је његов ученик Арсеније 1.</a:t>
            </a:r>
            <a:endParaRPr lang="en-US" dirty="0">
              <a:latin typeface="Bulgaria Moderna V3" panose="01000506040000020003" pitchFamily="50" charset="2"/>
            </a:endParaRPr>
          </a:p>
        </p:txBody>
      </p:sp>
      <p:sp>
        <p:nvSpPr>
          <p:cNvPr id="5" name="Text Placeholder 4"/>
          <p:cNvSpPr>
            <a:spLocks noGrp="1"/>
          </p:cNvSpPr>
          <p:nvPr>
            <p:ph type="body" sz="quarter" idx="3"/>
          </p:nvPr>
        </p:nvSpPr>
        <p:spPr/>
        <p:txBody>
          <a:bodyPr/>
          <a:lstStyle/>
          <a:p>
            <a:r>
              <a:rPr lang="sr-Cyrl-RS" dirty="0" smtClean="0">
                <a:latin typeface="Bulgaria Moderna V3" panose="01000506040000020003" pitchFamily="50" charset="2"/>
              </a:rPr>
              <a:t>Потпис светог Саве</a:t>
            </a:r>
            <a:endParaRPr lang="en-US" dirty="0">
              <a:latin typeface="Bulgaria Moderna V3" panose="01000506040000020003" pitchFamily="50" charset="2"/>
            </a:endParaRP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727142" y="2505075"/>
            <a:ext cx="4073303" cy="36845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04329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heel(1)">
                                      <p:cBhvr>
                                        <p:cTn id="25" dur="20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wipe(down)">
                                      <p:cBhvr>
                                        <p:cTn id="30" dur="580">
                                          <p:stCondLst>
                                            <p:cond delay="0"/>
                                          </p:stCondLst>
                                        </p:cTn>
                                        <p:tgtEl>
                                          <p:spTgt spid="5">
                                            <p:txEl>
                                              <p:pRg st="0" end="0"/>
                                            </p:txEl>
                                          </p:spTgt>
                                        </p:tgtEl>
                                      </p:cBhvr>
                                    </p:animEffect>
                                    <p:anim calcmode="lin" valueType="num">
                                      <p:cBhvr>
                                        <p:cTn id="31"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xEl>
                                              <p:pRg st="0" end="0"/>
                                            </p:txEl>
                                          </p:spTgt>
                                        </p:tgtEl>
                                      </p:cBhvr>
                                      <p:to x="100000" y="60000"/>
                                    </p:animScale>
                                    <p:animScale>
                                      <p:cBhvr>
                                        <p:cTn id="37" dur="166" decel="50000">
                                          <p:stCondLst>
                                            <p:cond delay="676"/>
                                          </p:stCondLst>
                                        </p:cTn>
                                        <p:tgtEl>
                                          <p:spTgt spid="5">
                                            <p:txEl>
                                              <p:pRg st="0" end="0"/>
                                            </p:txEl>
                                          </p:spTgt>
                                        </p:tgtEl>
                                      </p:cBhvr>
                                      <p:to x="100000" y="100000"/>
                                    </p:animScale>
                                    <p:animScale>
                                      <p:cBhvr>
                                        <p:cTn id="38" dur="26">
                                          <p:stCondLst>
                                            <p:cond delay="1312"/>
                                          </p:stCondLst>
                                        </p:cTn>
                                        <p:tgtEl>
                                          <p:spTgt spid="5">
                                            <p:txEl>
                                              <p:pRg st="0" end="0"/>
                                            </p:txEl>
                                          </p:spTgt>
                                        </p:tgtEl>
                                      </p:cBhvr>
                                      <p:to x="100000" y="80000"/>
                                    </p:animScale>
                                    <p:animScale>
                                      <p:cBhvr>
                                        <p:cTn id="39" dur="166" decel="50000">
                                          <p:stCondLst>
                                            <p:cond delay="1338"/>
                                          </p:stCondLst>
                                        </p:cTn>
                                        <p:tgtEl>
                                          <p:spTgt spid="5">
                                            <p:txEl>
                                              <p:pRg st="0" end="0"/>
                                            </p:txEl>
                                          </p:spTgt>
                                        </p:tgtEl>
                                      </p:cBhvr>
                                      <p:to x="100000" y="100000"/>
                                    </p:animScale>
                                    <p:animScale>
                                      <p:cBhvr>
                                        <p:cTn id="40" dur="26">
                                          <p:stCondLst>
                                            <p:cond delay="1642"/>
                                          </p:stCondLst>
                                        </p:cTn>
                                        <p:tgtEl>
                                          <p:spTgt spid="5">
                                            <p:txEl>
                                              <p:pRg st="0" end="0"/>
                                            </p:txEl>
                                          </p:spTgt>
                                        </p:tgtEl>
                                      </p:cBhvr>
                                      <p:to x="100000" y="90000"/>
                                    </p:animScale>
                                    <p:animScale>
                                      <p:cBhvr>
                                        <p:cTn id="41" dur="166" decel="50000">
                                          <p:stCondLst>
                                            <p:cond delay="1668"/>
                                          </p:stCondLst>
                                        </p:cTn>
                                        <p:tgtEl>
                                          <p:spTgt spid="5">
                                            <p:txEl>
                                              <p:pRg st="0" end="0"/>
                                            </p:txEl>
                                          </p:spTgt>
                                        </p:tgtEl>
                                      </p:cBhvr>
                                      <p:to x="100000" y="100000"/>
                                    </p:animScale>
                                    <p:animScale>
                                      <p:cBhvr>
                                        <p:cTn id="42" dur="26">
                                          <p:stCondLst>
                                            <p:cond delay="1808"/>
                                          </p:stCondLst>
                                        </p:cTn>
                                        <p:tgtEl>
                                          <p:spTgt spid="5">
                                            <p:txEl>
                                              <p:pRg st="0" end="0"/>
                                            </p:txEl>
                                          </p:spTgt>
                                        </p:tgtEl>
                                      </p:cBhvr>
                                      <p:to x="100000" y="95000"/>
                                    </p:animScale>
                                    <p:animScale>
                                      <p:cBhvr>
                                        <p:cTn id="43" dur="166" decel="50000">
                                          <p:stCondLst>
                                            <p:cond delay="1834"/>
                                          </p:stCondLst>
                                        </p:cTn>
                                        <p:tgtEl>
                                          <p:spTgt spid="5">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xfrm>
            <a:off x="3606007" y="1681163"/>
            <a:ext cx="5157787" cy="3684588"/>
          </a:xfrm>
        </p:spPr>
        <p:txBody>
          <a:bodyPr/>
          <a:lstStyle/>
          <a:p>
            <a:r>
              <a:rPr lang="sr-Cyrl-RS" dirty="0" smtClean="0">
                <a:latin typeface="Bulgaria Moderna V3" panose="01000506040000020003" pitchFamily="50" charset="2"/>
              </a:rPr>
              <a:t>Свети Сава је 14. јануара 1236 године у својој 62 или 63 години нажалошст умро у Бугарској у граду Трново.</a:t>
            </a:r>
            <a:endParaRPr lang="en-US" dirty="0">
              <a:latin typeface="Bulgaria Moderna V3" panose="01000506040000020003" pitchFamily="50" charset="2"/>
            </a:endParaRPr>
          </a:p>
        </p:txBody>
      </p:sp>
      <p:sp>
        <p:nvSpPr>
          <p:cNvPr id="5" name="Text Placeholder 4"/>
          <p:cNvSpPr>
            <a:spLocks noGrp="1"/>
          </p:cNvSpPr>
          <p:nvPr>
            <p:ph type="body" sz="quarter" idx="3"/>
          </p:nvPr>
        </p:nvSpPr>
        <p:spPr/>
        <p:txBody>
          <a:bodyPr/>
          <a:lstStyle/>
          <a:p>
            <a:endParaRPr lang="en-US"/>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3160135451"/>
              </p:ext>
            </p:extLst>
          </p:nvPr>
        </p:nvGraphicFramePr>
        <p:xfrm>
          <a:off x="6172200" y="4256253"/>
          <a:ext cx="5183188" cy="319392"/>
        </p:xfrm>
        <a:graphic>
          <a:graphicData uri="http://schemas.openxmlformats.org/drawingml/2006/table">
            <a:tbl>
              <a:tblPr/>
              <a:tblGrid>
                <a:gridCol w="2591594">
                  <a:extLst>
                    <a:ext uri="{9D8B030D-6E8A-4147-A177-3AD203B41FA5}">
                      <a16:colId xmlns:a16="http://schemas.microsoft.com/office/drawing/2014/main" val="2461423570"/>
                    </a:ext>
                  </a:extLst>
                </a:gridCol>
                <a:gridCol w="2591594">
                  <a:extLst>
                    <a:ext uri="{9D8B030D-6E8A-4147-A177-3AD203B41FA5}">
                      <a16:colId xmlns:a16="http://schemas.microsoft.com/office/drawing/2014/main" val="2413533114"/>
                    </a:ext>
                  </a:extLst>
                </a:gridCol>
              </a:tblGrid>
              <a:tr h="180285">
                <a:tc>
                  <a:txBody>
                    <a:bodyPr/>
                    <a:lstStyle/>
                    <a:p>
                      <a:endParaRPr lang="en-US" dirty="0"/>
                    </a:p>
                  </a:txBody>
                  <a:tcPr marL="45071" marR="45071" marT="22536" marB="22536" anchor="ctr">
                    <a:lnL>
                      <a:noFill/>
                    </a:lnL>
                    <a:lnR>
                      <a:noFill/>
                    </a:lnR>
                    <a:lnT>
                      <a:noFill/>
                    </a:lnT>
                    <a:lnB>
                      <a:noFill/>
                    </a:lnB>
                  </a:tcPr>
                </a:tc>
                <a:tc>
                  <a:txBody>
                    <a:bodyPr/>
                    <a:lstStyle/>
                    <a:p>
                      <a:endParaRPr lang="en-US" dirty="0"/>
                    </a:p>
                  </a:txBody>
                  <a:tcPr marL="45071" marR="45071" marT="22536" marB="22536" anchor="ctr">
                    <a:lnL>
                      <a:noFill/>
                    </a:lnL>
                    <a:lnR>
                      <a:noFill/>
                    </a:lnR>
                    <a:lnT>
                      <a:noFill/>
                    </a:lnT>
                    <a:lnB>
                      <a:noFill/>
                    </a:lnB>
                  </a:tcPr>
                </a:tc>
                <a:extLst>
                  <a:ext uri="{0D108BD9-81ED-4DB2-BD59-A6C34878D82A}">
                    <a16:rowId xmlns:a16="http://schemas.microsoft.com/office/drawing/2014/main" val="425863618"/>
                  </a:ext>
                </a:extLst>
              </a:tr>
            </a:tbl>
          </a:graphicData>
        </a:graphic>
      </p:graphicFrame>
    </p:spTree>
    <p:extLst>
      <p:ext uri="{BB962C8B-B14F-4D97-AF65-F5344CB8AC3E}">
        <p14:creationId xmlns:p14="http://schemas.microsoft.com/office/powerpoint/2010/main" val="3151182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r>
              <a:rPr lang="sr-Cyrl-RS" dirty="0" smtClean="0">
                <a:latin typeface="Bulgaria Moderna V3" panose="01000506040000020003" pitchFamily="50" charset="2"/>
              </a:rPr>
              <a:t>1594. године су Турци спалили мошти светог Саве да би угасили веру у светог Саву.</a:t>
            </a:r>
            <a:endParaRPr lang="en-US" dirty="0">
              <a:latin typeface="Bulgaria Moderna V3" panose="01000506040000020003" pitchFamily="50" charset="2"/>
            </a:endParaRPr>
          </a:p>
        </p:txBody>
      </p:sp>
      <p:sp>
        <p:nvSpPr>
          <p:cNvPr id="5" name="Text Placeholder 4"/>
          <p:cNvSpPr>
            <a:spLocks noGrp="1"/>
          </p:cNvSpPr>
          <p:nvPr>
            <p:ph type="body" sz="quarter" idx="3"/>
          </p:nvPr>
        </p:nvSpPr>
        <p:spPr/>
        <p:txBody>
          <a:bodyPr/>
          <a:lstStyle/>
          <a:p>
            <a:r>
              <a:rPr lang="sr-Cyrl-RS" dirty="0" smtClean="0">
                <a:latin typeface="Bulgaria Moderna V3" panose="01000506040000020003" pitchFamily="50" charset="2"/>
              </a:rPr>
              <a:t>Спаљивање мошти светог Саве</a:t>
            </a:r>
            <a:endParaRPr lang="en-US" dirty="0">
              <a:latin typeface="Bulgaria Moderna V3" panose="01000506040000020003" pitchFamily="50" charset="2"/>
            </a:endParaRP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172200" y="2744900"/>
            <a:ext cx="5183188" cy="3204937"/>
          </a:xfrm>
        </p:spPr>
      </p:pic>
    </p:spTree>
    <p:extLst>
      <p:ext uri="{BB962C8B-B14F-4D97-AF65-F5344CB8AC3E}">
        <p14:creationId xmlns:p14="http://schemas.microsoft.com/office/powerpoint/2010/main" val="20391759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80">
                                          <p:stCondLst>
                                            <p:cond delay="0"/>
                                          </p:stCondLst>
                                        </p:cTn>
                                        <p:tgtEl>
                                          <p:spTgt spid="5">
                                            <p:txEl>
                                              <p:pRg st="0" end="0"/>
                                            </p:txEl>
                                          </p:spTgt>
                                        </p:tgtEl>
                                      </p:cBhvr>
                                    </p:animEffect>
                                    <p:anim calcmode="lin" valueType="num">
                                      <p:cBhvr>
                                        <p:cTn id="15"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xEl>
                                              <p:pRg st="0" end="0"/>
                                            </p:txEl>
                                          </p:spTgt>
                                        </p:tgtEl>
                                      </p:cBhvr>
                                      <p:to x="100000" y="60000"/>
                                    </p:animScale>
                                    <p:animScale>
                                      <p:cBhvr>
                                        <p:cTn id="21" dur="166" decel="50000">
                                          <p:stCondLst>
                                            <p:cond delay="676"/>
                                          </p:stCondLst>
                                        </p:cTn>
                                        <p:tgtEl>
                                          <p:spTgt spid="5">
                                            <p:txEl>
                                              <p:pRg st="0" end="0"/>
                                            </p:txEl>
                                          </p:spTgt>
                                        </p:tgtEl>
                                      </p:cBhvr>
                                      <p:to x="100000" y="100000"/>
                                    </p:animScale>
                                    <p:animScale>
                                      <p:cBhvr>
                                        <p:cTn id="22" dur="26">
                                          <p:stCondLst>
                                            <p:cond delay="1312"/>
                                          </p:stCondLst>
                                        </p:cTn>
                                        <p:tgtEl>
                                          <p:spTgt spid="5">
                                            <p:txEl>
                                              <p:pRg st="0" end="0"/>
                                            </p:txEl>
                                          </p:spTgt>
                                        </p:tgtEl>
                                      </p:cBhvr>
                                      <p:to x="100000" y="80000"/>
                                    </p:animScale>
                                    <p:animScale>
                                      <p:cBhvr>
                                        <p:cTn id="23" dur="166" decel="50000">
                                          <p:stCondLst>
                                            <p:cond delay="1338"/>
                                          </p:stCondLst>
                                        </p:cTn>
                                        <p:tgtEl>
                                          <p:spTgt spid="5">
                                            <p:txEl>
                                              <p:pRg st="0" end="0"/>
                                            </p:txEl>
                                          </p:spTgt>
                                        </p:tgtEl>
                                      </p:cBhvr>
                                      <p:to x="100000" y="100000"/>
                                    </p:animScale>
                                    <p:animScale>
                                      <p:cBhvr>
                                        <p:cTn id="24" dur="26">
                                          <p:stCondLst>
                                            <p:cond delay="1642"/>
                                          </p:stCondLst>
                                        </p:cTn>
                                        <p:tgtEl>
                                          <p:spTgt spid="5">
                                            <p:txEl>
                                              <p:pRg st="0" end="0"/>
                                            </p:txEl>
                                          </p:spTgt>
                                        </p:tgtEl>
                                      </p:cBhvr>
                                      <p:to x="100000" y="90000"/>
                                    </p:animScale>
                                    <p:animScale>
                                      <p:cBhvr>
                                        <p:cTn id="25" dur="166" decel="50000">
                                          <p:stCondLst>
                                            <p:cond delay="1668"/>
                                          </p:stCondLst>
                                        </p:cTn>
                                        <p:tgtEl>
                                          <p:spTgt spid="5">
                                            <p:txEl>
                                              <p:pRg st="0" end="0"/>
                                            </p:txEl>
                                          </p:spTgt>
                                        </p:tgtEl>
                                      </p:cBhvr>
                                      <p:to x="100000" y="100000"/>
                                    </p:animScale>
                                    <p:animScale>
                                      <p:cBhvr>
                                        <p:cTn id="26" dur="26">
                                          <p:stCondLst>
                                            <p:cond delay="1808"/>
                                          </p:stCondLst>
                                        </p:cTn>
                                        <p:tgtEl>
                                          <p:spTgt spid="5">
                                            <p:txEl>
                                              <p:pRg st="0" end="0"/>
                                            </p:txEl>
                                          </p:spTgt>
                                        </p:tgtEl>
                                      </p:cBhvr>
                                      <p:to x="100000" y="95000"/>
                                    </p:animScale>
                                    <p:animScale>
                                      <p:cBhvr>
                                        <p:cTn id="27" dur="166" decel="50000">
                                          <p:stCondLst>
                                            <p:cond delay="1834"/>
                                          </p:stCondLst>
                                        </p:cTn>
                                        <p:tgtEl>
                                          <p:spTgt spid="5">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Bulgaria Moderna V3" panose="01000506040000020003" pitchFamily="50" charset="2"/>
              </a:rPr>
              <a:t>Манастир светог Саве</a:t>
            </a:r>
            <a:endParaRPr lang="en-US" dirty="0">
              <a:latin typeface="Bulgaria Moderna V3" panose="01000506040000020003" pitchFamily="50" charset="2"/>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8758" y="1378589"/>
            <a:ext cx="7596910" cy="5408347"/>
          </a:xfrm>
        </p:spPr>
      </p:pic>
    </p:spTree>
    <p:extLst>
      <p:ext uri="{BB962C8B-B14F-4D97-AF65-F5344CB8AC3E}">
        <p14:creationId xmlns:p14="http://schemas.microsoft.com/office/powerpoint/2010/main" val="201691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229</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Bulgaria Moderna V3</vt:lpstr>
      <vt:lpstr>Calibri</vt:lpstr>
      <vt:lpstr>Calibri Light</vt:lpstr>
      <vt:lpstr>Office Theme</vt:lpstr>
      <vt:lpstr>Свети Сава</vt:lpstr>
      <vt:lpstr>Историја светог Саве</vt:lpstr>
      <vt:lpstr>Свети Сава као владар</vt:lpstr>
      <vt:lpstr>Свети Сава бежи од куће</vt:lpstr>
      <vt:lpstr>      манастир Хиландар    </vt:lpstr>
      <vt:lpstr>Наследник светог Саве</vt:lpstr>
      <vt:lpstr>PowerPoint Presentation</vt:lpstr>
      <vt:lpstr>PowerPoint Presentation</vt:lpstr>
      <vt:lpstr>Манастир светог Саве</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Свети Сава</dc:title>
  <dc:creator>Stevan spajic</dc:creator>
  <cp:lastModifiedBy>Stevan spajic</cp:lastModifiedBy>
  <cp:revision>13</cp:revision>
  <dcterms:created xsi:type="dcterms:W3CDTF">2017-01-30T14:17:01Z</dcterms:created>
  <dcterms:modified xsi:type="dcterms:W3CDTF">2017-01-31T21:04:18Z</dcterms:modified>
</cp:coreProperties>
</file>