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80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05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5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E3D1-91E5-4D95-9384-B4B6688DD714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382681-1430-4DB1-85F6-0328ECF4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334" y="261731"/>
            <a:ext cx="8915399" cy="944218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1351722"/>
            <a:ext cx="8852452" cy="5056171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-192123" y="6407893"/>
            <a:ext cx="3998913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59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80441" y="359067"/>
            <a:ext cx="1700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latin typeface="+mj-lt"/>
              </a:rPr>
              <a:t>Липа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811" y="1005398"/>
            <a:ext cx="4602863" cy="3949148"/>
          </a:xfrm>
        </p:spPr>
        <p:txBody>
          <a:bodyPr/>
          <a:lstStyle/>
          <a:p>
            <a:r>
              <a:rPr lang="sr-Cyrl-CS" sz="3600" b="1">
                <a:solidFill>
                  <a:schemeClr val="tx1"/>
                </a:solidFill>
                <a:latin typeface="+mj-lt"/>
              </a:rPr>
              <a:t>Има широко разгранату крошњу,</a:t>
            </a:r>
            <a:r>
              <a:rPr lang="sr-Latn-CS" sz="36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600" b="1">
                <a:solidFill>
                  <a:schemeClr val="tx1"/>
                </a:solidFill>
                <a:latin typeface="+mj-lt"/>
              </a:rPr>
              <a:t>са крупним и широким листовима.</a:t>
            </a:r>
            <a:r>
              <a:rPr lang="sr-Latn-CS" sz="3600" b="1">
                <a:solidFill>
                  <a:schemeClr val="tx1"/>
                </a:solidFill>
                <a:latin typeface="+mj-lt"/>
              </a:rPr>
              <a:t>  </a:t>
            </a:r>
            <a:r>
              <a:rPr lang="sr-Cyrl-CS" sz="3600" b="1">
                <a:solidFill>
                  <a:schemeClr val="tx1"/>
                </a:solidFill>
                <a:latin typeface="+mj-lt"/>
              </a:rPr>
              <a:t>Цветови су крупни, жути и миришљави.</a:t>
            </a:r>
          </a:p>
          <a:p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51" y="359068"/>
            <a:ext cx="6939719" cy="62802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" y="4421338"/>
            <a:ext cx="4591878" cy="2359077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8644328" y="6063078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1793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latin typeface="+mj-lt"/>
              </a:rPr>
              <a:t>Багрем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68" y="1270440"/>
            <a:ext cx="4474197" cy="4070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CS" sz="3900" b="1">
                <a:solidFill>
                  <a:schemeClr val="tx1"/>
                </a:solidFill>
                <a:latin typeface="+mj-lt"/>
              </a:rPr>
              <a:t>Листови багрема су ситни и поређани на једној дршци,као на птичјем перу. Цветови  су  бели,</a:t>
            </a:r>
            <a:r>
              <a:rPr lang="sr-Latn-CS" sz="39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900" b="1">
                <a:solidFill>
                  <a:schemeClr val="tx1"/>
                </a:solidFill>
                <a:latin typeface="+mj-lt"/>
              </a:rPr>
              <a:t>мирисни,</a:t>
            </a:r>
            <a:r>
              <a:rPr lang="en-US" sz="39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900" b="1">
                <a:solidFill>
                  <a:schemeClr val="tx1"/>
                </a:solidFill>
                <a:latin typeface="+mj-lt"/>
              </a:rPr>
              <a:t>слатки, скупљени у групе које личе на грозд</a:t>
            </a:r>
            <a:r>
              <a:rPr lang="en-US" sz="3900" b="1">
                <a:solidFill>
                  <a:schemeClr val="tx1"/>
                </a:solidFill>
                <a:latin typeface="+mj-lt"/>
              </a:rPr>
              <a:t>.</a:t>
            </a:r>
            <a:endParaRPr lang="sr-Cyrl-CS" sz="3900" b="1">
              <a:solidFill>
                <a:schemeClr val="tx1"/>
              </a:solidFill>
              <a:latin typeface="+mj-lt"/>
            </a:endParaRPr>
          </a:p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59" y="624110"/>
            <a:ext cx="4663419" cy="5750186"/>
          </a:xfr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4" y="1270439"/>
            <a:ext cx="2623931" cy="42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65895" y="319310"/>
            <a:ext cx="1594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latin typeface="+mj-lt"/>
              </a:rPr>
              <a:t>Леска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01388" y="2257606"/>
            <a:ext cx="44375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3600" b="1">
                <a:latin typeface="+mj-lt"/>
              </a:rPr>
              <a:t>Расте  као жбун или ниско дрво.</a:t>
            </a:r>
            <a:r>
              <a:rPr kumimoji="0" lang="sr-Latn-CS" sz="3600" b="1">
                <a:latin typeface="+mj-lt"/>
              </a:rPr>
              <a:t> </a:t>
            </a:r>
            <a:r>
              <a:rPr kumimoji="0" lang="sr-Cyrl-CS" sz="3600" b="1">
                <a:latin typeface="+mj-lt"/>
              </a:rPr>
              <a:t>Листови су широки и подсећају на срца</a:t>
            </a:r>
            <a:r>
              <a:rPr kumimoji="0" lang="en-US" sz="3600" b="1">
                <a:latin typeface="+mj-lt"/>
              </a:rPr>
              <a:t>.</a:t>
            </a:r>
            <a:endParaRPr kumimoji="0" lang="sr-Cyrl-CS" sz="3600" b="1">
              <a:latin typeface="+mj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7" y="981349"/>
            <a:ext cx="5406887" cy="5392947"/>
          </a:xfr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7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8485" y="324306"/>
            <a:ext cx="8911687" cy="128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4000" b="1">
                <a:solidFill>
                  <a:schemeClr val="hlink"/>
                </a:solidFill>
                <a:latin typeface="+mj-lt"/>
              </a:rPr>
              <a:t>Покушај да откријеш како  се  које</a:t>
            </a:r>
            <a:r>
              <a:rPr kumimoji="0" lang="sr-Latn-CS" sz="4000" b="1">
                <a:solidFill>
                  <a:schemeClr val="hlink"/>
                </a:solidFill>
                <a:latin typeface="+mj-lt"/>
              </a:rPr>
              <a:t>       </a:t>
            </a:r>
            <a:r>
              <a:rPr kumimoji="0" lang="sr-Cyrl-CS" sz="4000" b="1">
                <a:solidFill>
                  <a:schemeClr val="hlink"/>
                </a:solidFill>
                <a:latin typeface="+mj-lt"/>
              </a:rPr>
              <a:t> дрво зове и упиши његово име.</a:t>
            </a:r>
            <a:endParaRPr kumimoji="0" lang="en-US" sz="4000" b="1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335695" y="2107234"/>
            <a:ext cx="1943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latin typeface="Arial Black" panose="020B0A04020102020204" pitchFamily="34" charset="0"/>
              </a:rPr>
              <a:t>ВАБУК</a:t>
            </a:r>
            <a:endParaRPr kumimoji="0" lang="en-US" sz="3600">
              <a:latin typeface="Arial Black" panose="020B0A0402010202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60382" y="2107234"/>
            <a:ext cx="1943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latin typeface="Arial Black" panose="020B0A04020102020204" pitchFamily="34" charset="0"/>
              </a:rPr>
              <a:t>СТРАХ</a:t>
            </a:r>
            <a:endParaRPr kumimoji="0" lang="en-US" sz="3600">
              <a:latin typeface="Arial Black" panose="020B0A040201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407925" y="4110711"/>
            <a:ext cx="1944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latin typeface="Arial Black" panose="020B0A04020102020204" pitchFamily="34" charset="0"/>
              </a:rPr>
              <a:t>ЗЕБРА</a:t>
            </a:r>
            <a:endParaRPr kumimoji="0" lang="en-US" sz="3600">
              <a:latin typeface="Arial Black" panose="020B0A040201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560382" y="4187824"/>
            <a:ext cx="2351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latin typeface="Arial Black" panose="020B0A04020102020204" pitchFamily="34" charset="0"/>
              </a:rPr>
              <a:t>СТЕКЕН</a:t>
            </a:r>
            <a:endParaRPr kumimoji="0" lang="en-US" sz="3600">
              <a:latin typeface="Arial Black" panose="020B0A04020102020204" pitchFamily="34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2329551" y="3282967"/>
            <a:ext cx="1943100" cy="1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560382" y="3255603"/>
            <a:ext cx="1943100" cy="1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2527194" y="5287962"/>
            <a:ext cx="1751601" cy="11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654286" y="5284925"/>
            <a:ext cx="2163357" cy="3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407925" y="2563896"/>
            <a:ext cx="2031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solidFill>
                  <a:schemeClr val="hlink"/>
                </a:solidFill>
                <a:latin typeface="Arial Black" panose="020B0A04020102020204" pitchFamily="34" charset="0"/>
              </a:rPr>
              <a:t>БУКВА</a:t>
            </a:r>
            <a:endParaRPr kumimoji="0" lang="en-US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582329" y="2589251"/>
            <a:ext cx="20161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solidFill>
                  <a:schemeClr val="hlink"/>
                </a:solidFill>
                <a:latin typeface="Arial Black" panose="020B0A04020102020204" pitchFamily="34" charset="0"/>
              </a:rPr>
              <a:t>ХРАСТ</a:t>
            </a:r>
            <a:endParaRPr kumimoji="0" lang="en-US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2426663" y="4653021"/>
            <a:ext cx="1952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solidFill>
                  <a:schemeClr val="hlink"/>
                </a:solidFill>
                <a:latin typeface="Arial Black" panose="020B0A04020102020204" pitchFamily="34" charset="0"/>
              </a:rPr>
              <a:t>БРЕЗА</a:t>
            </a:r>
            <a:endParaRPr kumimoji="0" lang="en-US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587559" y="4615936"/>
            <a:ext cx="2269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>
                <a:solidFill>
                  <a:schemeClr val="hlink"/>
                </a:solidFill>
                <a:latin typeface="Arial Black" panose="020B0A04020102020204" pitchFamily="34" charset="0"/>
              </a:rPr>
              <a:t>КЕСТЕН</a:t>
            </a:r>
            <a:endParaRPr kumimoji="0" lang="en-US" sz="3600">
              <a:solidFill>
                <a:schemeClr val="hlin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2924" y="119825"/>
            <a:ext cx="4339181" cy="1280890"/>
          </a:xfrm>
        </p:spPr>
        <p:txBody>
          <a:bodyPr>
            <a:normAutofit/>
          </a:bodyPr>
          <a:lstStyle/>
          <a:p>
            <a:r>
              <a:rPr lang="sr-Cyrl-R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шума?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83027" y="933395"/>
            <a:ext cx="7619999" cy="1038217"/>
          </a:xfrm>
        </p:spPr>
        <p:txBody>
          <a:bodyPr/>
          <a:lstStyle/>
          <a:p>
            <a:r>
              <a:rPr lang="sr-Cyrl-R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животна заједница дрвенастих и зељастих биљака и разних животиња.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2589212" y="2789290"/>
            <a:ext cx="434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b="1">
                <a:solidFill>
                  <a:srgbClr val="FFFF99"/>
                </a:solidFill>
                <a:cs typeface="Times New Roman" panose="02020603050405020304" pitchFamily="18" charset="0"/>
              </a:rPr>
              <a:t>Спрат дрвенастих </a:t>
            </a:r>
            <a:r>
              <a:rPr kumimoji="0" lang="sr-Cyrl-CS" b="1" smtClean="0">
                <a:solidFill>
                  <a:srgbClr val="FFFF99"/>
                </a:solidFill>
                <a:cs typeface="Times New Roman" panose="02020603050405020304" pitchFamily="18" charset="0"/>
              </a:rPr>
              <a:t>биљака</a:t>
            </a:r>
            <a:endParaRPr kumimoji="0" lang="sr-Cyrl-CS" b="1">
              <a:solidFill>
                <a:srgbClr val="FFFF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6116638"/>
            <a:ext cx="3998913" cy="576262"/>
          </a:xfrm>
        </p:spPr>
        <p:txBody>
          <a:bodyPr/>
          <a:lstStyle/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 descr="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3" y="2214285"/>
            <a:ext cx="5362438" cy="447861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12663" y="2300253"/>
            <a:ext cx="3207615" cy="114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 су у шуми распређене по спратовима.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94743" y="3024475"/>
            <a:ext cx="4786579" cy="1910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83027" y="3838045"/>
            <a:ext cx="572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Спрат мањих и већих</a:t>
            </a:r>
            <a:r>
              <a:rPr lang="sr-Cyrl-C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жбунасти биљака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22671" y="4207377"/>
            <a:ext cx="3835868" cy="392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6490" y="5133320"/>
            <a:ext cx="353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Спрат зељастих биљака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65520" y="5589579"/>
            <a:ext cx="3835868" cy="392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35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2" grpId="0"/>
      <p:bldP spid="10" grpId="0" build="p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3371" y="354187"/>
            <a:ext cx="2456154" cy="674603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706920" y="1969475"/>
            <a:ext cx="2507271" cy="576262"/>
          </a:xfrm>
        </p:spPr>
        <p:txBody>
          <a:bodyPr/>
          <a:lstStyle/>
          <a:p>
            <a:r>
              <a:rPr lang="sr-Cyrl-RS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898765" y="4953322"/>
            <a:ext cx="4404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sr-Cyrl-CS" sz="2800" b="1">
                <a:solidFill>
                  <a:schemeClr val="tx1"/>
                </a:solidFill>
                <a:latin typeface="+mj-lt"/>
              </a:rPr>
              <a:t>МЕШОВИТЕ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sr-Cyrl-CS" sz="2800" b="1">
                <a:solidFill>
                  <a:schemeClr val="tx1"/>
                </a:solidFill>
                <a:latin typeface="+mj-lt"/>
              </a:rPr>
              <a:t>Листопадне и четинарске</a:t>
            </a:r>
            <a:r>
              <a:rPr lang="sr-Latn-CS" sz="2800" b="1">
                <a:solidFill>
                  <a:schemeClr val="tx1"/>
                </a:solidFill>
                <a:latin typeface="+mj-lt"/>
              </a:rPr>
              <a:t>.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ЧЕТИНАРСКЕ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Grp="1" noChangeArrowheads="1"/>
          </p:cNvSpPr>
          <p:nvPr>
            <p:ph sz="quarter" idx="4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kumimoji="0" lang="sr-Cyrl-CS" sz="2800" b="1">
                <a:solidFill>
                  <a:srgbClr val="FFFF00"/>
                </a:solidFill>
                <a:latin typeface="+mj-lt"/>
              </a:rPr>
              <a:t>Четинаре одликује лист у облику иглица-четина. </a:t>
            </a:r>
            <a:r>
              <a:rPr kumimoji="0" lang="sr-Cyrl-CS" sz="2800" b="1" smtClean="0">
                <a:solidFill>
                  <a:srgbClr val="FFFF00"/>
                </a:solidFill>
                <a:latin typeface="+mj-lt"/>
              </a:rPr>
              <a:t>Он </a:t>
            </a:r>
            <a:r>
              <a:rPr kumimoji="0" lang="sr-Cyrl-CS" sz="2800" b="1">
                <a:solidFill>
                  <a:srgbClr val="FFFF00"/>
                </a:solidFill>
                <a:latin typeface="+mj-lt"/>
              </a:rPr>
              <a:t>успешно издржава хладноћу,тако да у току зиме не опада</a:t>
            </a:r>
            <a:r>
              <a:rPr kumimoji="0" lang="en-US" sz="2800" b="1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20009" y="1047463"/>
            <a:ext cx="1364341" cy="8878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7808" y="2534215"/>
            <a:ext cx="38877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2800" b="1">
                <a:solidFill>
                  <a:srgbClr val="FFCC00"/>
                </a:solidFill>
                <a:latin typeface="+mj-lt"/>
              </a:rPr>
              <a:t>Дрвеће листопадних шума има  широке и крупне листове,који се појављују у пролеће, а у јесен опадају</a:t>
            </a:r>
            <a:r>
              <a:rPr kumimoji="0" lang="en-US" sz="2800" b="1">
                <a:solidFill>
                  <a:srgbClr val="FFCC00"/>
                </a:solidFill>
                <a:latin typeface="+mj-lt"/>
              </a:rPr>
              <a:t>.</a:t>
            </a:r>
          </a:p>
        </p:txBody>
      </p:sp>
      <p:pic>
        <p:nvPicPr>
          <p:cNvPr id="11" name="Picture 17" descr="BD137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4" y="482372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994104" y="1080624"/>
            <a:ext cx="1195739" cy="11194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6" descr="NA015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643" y="4661798"/>
            <a:ext cx="1558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6243412" y="1130712"/>
            <a:ext cx="96703" cy="37567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5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7" grpId="0" build="p"/>
      <p:bldP spid="13" grpId="0" build="p"/>
      <p:bldP spid="14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59116" y="478336"/>
            <a:ext cx="5265615" cy="754116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</a:rPr>
              <a:t>ЛИСТОПАДНЕ ШУМЕ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81013" y="1714500"/>
            <a:ext cx="4341812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3600" b="1" smtClean="0">
                <a:latin typeface="+mj-lt"/>
              </a:rPr>
              <a:t>Расту </a:t>
            </a:r>
            <a:r>
              <a:rPr kumimoji="0" lang="sr-Cyrl-CS" sz="3600" b="1">
                <a:latin typeface="+mj-lt"/>
              </a:rPr>
              <a:t>у подножјима и нижим деловима планина. Оне траже плодну подлогу, доста светлости, топлоте и влаге.</a:t>
            </a:r>
          </a:p>
          <a:p>
            <a:pPr eaLnBrk="1" hangingPunct="1">
              <a:spcBef>
                <a:spcPct val="50000"/>
              </a:spcBef>
            </a:pPr>
            <a:endParaRPr kumimoji="0" lang="sr-Cyrl-CS" sz="1800"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3" y="1131888"/>
            <a:ext cx="6961187" cy="5176837"/>
          </a:xfr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0" y="6116638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1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141" y="438579"/>
            <a:ext cx="4574033" cy="661351"/>
          </a:xfrm>
        </p:spPr>
        <p:txBody>
          <a:bodyPr>
            <a:normAutofit fontScale="90000"/>
          </a:bodyPr>
          <a:lstStyle/>
          <a:p>
            <a:r>
              <a:rPr lang="sr-Cyrl-CS" b="1">
                <a:solidFill>
                  <a:srgbClr val="FF0000"/>
                </a:solidFill>
              </a:rPr>
              <a:t>ЧЕТИНАРСКЕ ШУМЕ</a:t>
            </a:r>
            <a:r>
              <a:rPr lang="sr-Cyrl-CS">
                <a:latin typeface="Arial Black" panose="020B0A04020102020204" pitchFamily="34" charset="0"/>
              </a:rPr>
              <a:t/>
            </a:r>
            <a:br>
              <a:rPr lang="sr-Cyrl-CS">
                <a:latin typeface="Arial Black" panose="020B0A04020102020204" pitchFamily="34" charset="0"/>
              </a:rPr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72" y="1373128"/>
            <a:ext cx="5253566" cy="4526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CS" sz="3600" b="1">
                <a:solidFill>
                  <a:schemeClr val="tx1"/>
                </a:solidFill>
                <a:latin typeface="+mj-lt"/>
              </a:rPr>
              <a:t>Расту у највишим деловима, испод планинских врхова. Добро подносе хладноћу и дуге снежне зиме.</a:t>
            </a:r>
            <a:r>
              <a:rPr lang="sr-Latn-CS" sz="36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600" b="1">
                <a:solidFill>
                  <a:schemeClr val="tx1"/>
                </a:solidFill>
                <a:latin typeface="+mj-lt"/>
              </a:rPr>
              <a:t>Довиљно им је мало плодног земљишта и мало влаге.</a:t>
            </a:r>
            <a:endParaRPr lang="en-US" sz="3600" b="1">
              <a:solidFill>
                <a:schemeClr val="tx1"/>
              </a:solidFill>
              <a:latin typeface="+mj-lt"/>
            </a:endParaRPr>
          </a:p>
          <a:p>
            <a:endParaRPr lang="en-US" sz="36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6116638"/>
            <a:ext cx="3998913" cy="576262"/>
          </a:xfrm>
        </p:spPr>
        <p:txBody>
          <a:bodyPr/>
          <a:lstStyle/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4" y="1099930"/>
            <a:ext cx="6003234" cy="5473148"/>
          </a:xfrm>
        </p:spPr>
      </p:pic>
    </p:spTree>
    <p:extLst>
      <p:ext uri="{BB962C8B-B14F-4D97-AF65-F5344CB8AC3E}">
        <p14:creationId xmlns:p14="http://schemas.microsoft.com/office/powerpoint/2010/main" val="1426944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350" y="372319"/>
            <a:ext cx="4574033" cy="661351"/>
          </a:xfrm>
        </p:spPr>
        <p:txBody>
          <a:bodyPr>
            <a:normAutofit fontScale="90000"/>
          </a:bodyPr>
          <a:lstStyle/>
          <a:p>
            <a:r>
              <a:rPr lang="sr-Cyrl-CS" b="1">
                <a:solidFill>
                  <a:srgbClr val="FF0000"/>
                </a:solidFill>
              </a:rPr>
              <a:t>МЕШОВИТЕ ШУМЕ</a:t>
            </a:r>
            <a:r>
              <a:rPr lang="sr-Cyrl-CS">
                <a:latin typeface="Arial Black" panose="020B0A04020102020204" pitchFamily="34" charset="0"/>
              </a:rPr>
              <a:t/>
            </a:r>
            <a:br>
              <a:rPr lang="sr-Cyrl-CS">
                <a:latin typeface="Arial Black" panose="020B0A04020102020204" pitchFamily="34" charset="0"/>
              </a:rPr>
            </a:b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idx="1"/>
          </p:nvPr>
        </p:nvSpPr>
        <p:spPr>
          <a:xfrm>
            <a:off x="0" y="6116638"/>
            <a:ext cx="3998913" cy="576262"/>
          </a:xfrm>
        </p:spPr>
        <p:txBody>
          <a:bodyPr/>
          <a:lstStyle/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821" y="1449035"/>
            <a:ext cx="4911518" cy="3931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CS" sz="3600" b="1">
                <a:solidFill>
                  <a:schemeClr val="tx1"/>
                </a:solidFill>
                <a:latin typeface="+mj-lt"/>
              </a:rPr>
              <a:t>Расту у средишњим деловима планина.</a:t>
            </a:r>
            <a:r>
              <a:rPr lang="sr-Latn-CS" sz="36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600" b="1">
                <a:solidFill>
                  <a:schemeClr val="tx1"/>
                </a:solidFill>
                <a:latin typeface="+mj-lt"/>
              </a:rPr>
              <a:t>Потребна им је умерена количина светлости, мало топлоте,</a:t>
            </a:r>
            <a:r>
              <a:rPr lang="sr-Latn-CS" sz="3600" b="1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3600" b="1">
                <a:solidFill>
                  <a:schemeClr val="tx1"/>
                </a:solidFill>
                <a:latin typeface="+mj-lt"/>
              </a:rPr>
              <a:t>доста влаге и плодна подлога.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7" y="1449035"/>
            <a:ext cx="6573078" cy="4699974"/>
          </a:xfrm>
        </p:spPr>
      </p:pic>
    </p:spTree>
    <p:extLst>
      <p:ext uri="{BB962C8B-B14F-4D97-AF65-F5344CB8AC3E}">
        <p14:creationId xmlns:p14="http://schemas.microsoft.com/office/powerpoint/2010/main" val="225890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1583" y="477078"/>
            <a:ext cx="5618923" cy="702366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</a:rPr>
              <a:t>ЛИСТОПАДНЕ ШУМЕ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589277" y="1030339"/>
            <a:ext cx="1673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latin typeface="+mj-lt"/>
              </a:rPr>
              <a:t>БУКВА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6" y="1553560"/>
            <a:ext cx="5931935" cy="4913502"/>
          </a:xfrm>
        </p:spPr>
      </p:pic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5287" y="6076881"/>
            <a:ext cx="3998913" cy="576262"/>
          </a:xfrm>
        </p:spPr>
        <p:txBody>
          <a:bodyPr/>
          <a:lstStyle/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782642" y="2356012"/>
            <a:ext cx="4338674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>
                <a:latin typeface="+mj-lt"/>
              </a:rPr>
              <a:t>-</a:t>
            </a:r>
            <a:r>
              <a:rPr kumimoji="0" lang="sr-Latn-CS" sz="2800">
                <a:latin typeface="+mj-lt"/>
              </a:rPr>
              <a:t> </a:t>
            </a:r>
            <a:r>
              <a:rPr kumimoji="0" lang="sr-Cyrl-CS" sz="2800">
                <a:latin typeface="+mj-lt"/>
              </a:rPr>
              <a:t>стабли високо и до </a:t>
            </a:r>
            <a:r>
              <a:rPr kumimoji="0" lang="sr-Cyrl-CS" sz="2800" smtClean="0">
                <a:latin typeface="+mj-lt"/>
              </a:rPr>
              <a:t>30м</a:t>
            </a:r>
            <a:endParaRPr kumimoji="0" lang="sr-Cyrl-CS" sz="280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sr-Cyrl-CS" sz="2800">
                <a:latin typeface="+mj-lt"/>
              </a:rPr>
              <a:t>-</a:t>
            </a:r>
            <a:r>
              <a:rPr kumimoji="0" lang="sr-Latn-CS" sz="2800">
                <a:latin typeface="+mj-lt"/>
              </a:rPr>
              <a:t> </a:t>
            </a:r>
            <a:r>
              <a:rPr kumimoji="0" lang="sr-Cyrl-CS" sz="2800">
                <a:latin typeface="+mj-lt"/>
              </a:rPr>
              <a:t>кора сива и </a:t>
            </a:r>
            <a:r>
              <a:rPr kumimoji="0" lang="sr-Cyrl-CS" sz="2800" smtClean="0">
                <a:latin typeface="+mj-lt"/>
              </a:rPr>
              <a:t>глатка</a:t>
            </a:r>
            <a:endParaRPr kumimoji="0" lang="sr-Cyrl-CS" sz="280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sr-Cyrl-CS" sz="2800">
                <a:latin typeface="+mj-lt"/>
              </a:rPr>
              <a:t>-</a:t>
            </a:r>
            <a:r>
              <a:rPr kumimoji="0" lang="sr-Latn-CS" sz="2800">
                <a:latin typeface="+mj-lt"/>
              </a:rPr>
              <a:t> </a:t>
            </a:r>
            <a:r>
              <a:rPr kumimoji="0" lang="sr-Cyrl-CS" sz="2800">
                <a:latin typeface="+mj-lt"/>
              </a:rPr>
              <a:t>листови јајасти и при ободу мало </a:t>
            </a:r>
            <a:r>
              <a:rPr kumimoji="0" lang="sr-Cyrl-CS" sz="2800" smtClean="0">
                <a:latin typeface="+mj-lt"/>
              </a:rPr>
              <a:t>назубљени</a:t>
            </a:r>
            <a:endParaRPr kumimoji="0" lang="sr-Cyrl-CS" sz="280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sr-Cyrl-CS" sz="2800">
                <a:latin typeface="+mj-lt"/>
              </a:rPr>
              <a:t>-</a:t>
            </a:r>
            <a:r>
              <a:rPr kumimoji="0" lang="sr-Latn-CS" sz="2800">
                <a:latin typeface="+mj-lt"/>
              </a:rPr>
              <a:t> </a:t>
            </a:r>
            <a:r>
              <a:rPr kumimoji="0" lang="sr-Cyrl-CS" sz="2800">
                <a:latin typeface="+mj-lt"/>
              </a:rPr>
              <a:t>плод жир</a:t>
            </a:r>
          </a:p>
          <a:p>
            <a:pPr eaLnBrk="1" hangingPunct="1">
              <a:spcBef>
                <a:spcPct val="50000"/>
              </a:spcBef>
            </a:pPr>
            <a:endParaRPr kumimoji="0" lang="sr-Cyrl-CS" sz="18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2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60658" y="345815"/>
            <a:ext cx="1965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2800" b="1">
                <a:latin typeface="+mj-lt"/>
              </a:rPr>
              <a:t>ХРАСТ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9" y="5023498"/>
            <a:ext cx="2619375" cy="1752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1140393"/>
            <a:ext cx="5552660" cy="5286911"/>
          </a:xfr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2516" y="1140393"/>
            <a:ext cx="601275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sr-Cyrl-CS" sz="1800" smtClean="0">
                <a:latin typeface="Arial Black" panose="020B0A04020102020204" pitchFamily="34" charset="0"/>
              </a:rPr>
              <a:t>-</a:t>
            </a:r>
            <a:r>
              <a:rPr kumimoji="0" lang="sr-Latn-CS" sz="1800" smtClean="0">
                <a:latin typeface="Arial Black" panose="020B0A04020102020204" pitchFamily="34" charset="0"/>
              </a:rPr>
              <a:t> </a:t>
            </a:r>
            <a:r>
              <a:rPr kumimoji="0" lang="sr-Cyrl-CS" sz="2800" b="1" smtClean="0">
                <a:latin typeface="+mj-lt"/>
              </a:rPr>
              <a:t>кора храпава </a:t>
            </a:r>
            <a:endParaRPr kumimoji="0" lang="en-US" sz="2800" b="1" smtClean="0">
              <a:latin typeface="+mj-lt"/>
            </a:endParaRPr>
          </a:p>
          <a:p>
            <a:pPr>
              <a:spcBef>
                <a:spcPct val="50000"/>
              </a:spcBef>
            </a:pPr>
            <a:endParaRPr kumimoji="0" lang="sr-Cyrl-CS" sz="2800" b="1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kumimoji="0" lang="sr-Cyrl-CS" sz="2800" b="1" smtClean="0">
                <a:latin typeface="+mj-lt"/>
              </a:rPr>
              <a:t>-</a:t>
            </a:r>
            <a:r>
              <a:rPr kumimoji="0" lang="sr-Latn-CS" sz="2800" b="1" smtClean="0">
                <a:latin typeface="+mj-lt"/>
              </a:rPr>
              <a:t> </a:t>
            </a:r>
            <a:r>
              <a:rPr kumimoji="0" lang="sr-Cyrl-CS" sz="2800" b="1" smtClean="0">
                <a:latin typeface="+mj-lt"/>
              </a:rPr>
              <a:t>листови издужени и по ивицама оштро усечени</a:t>
            </a:r>
            <a:endParaRPr kumimoji="0" lang="en-US" sz="2800" b="1" smtClean="0">
              <a:latin typeface="+mj-lt"/>
            </a:endParaRPr>
          </a:p>
          <a:p>
            <a:pPr>
              <a:spcBef>
                <a:spcPct val="50000"/>
              </a:spcBef>
            </a:pPr>
            <a:endParaRPr kumimoji="0" lang="en-US" sz="2800" b="1" smtClean="0">
              <a:latin typeface="+mj-lt"/>
            </a:endParaRPr>
          </a:p>
          <a:p>
            <a:pPr marL="0" indent="0">
              <a:spcBef>
                <a:spcPct val="50000"/>
              </a:spcBef>
              <a:buFont typeface="Wingdings 3" charset="2"/>
              <a:buNone/>
            </a:pPr>
            <a:endParaRPr kumimoji="0" lang="sr-Cyrl-CS" sz="2800" b="1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kumimoji="0" lang="sr-Cyrl-CS" sz="2800" b="1" smtClean="0">
                <a:latin typeface="+mj-lt"/>
              </a:rPr>
              <a:t>-</a:t>
            </a:r>
            <a:r>
              <a:rPr kumimoji="0" lang="sr-Latn-CS" sz="2800" b="1" smtClean="0">
                <a:latin typeface="+mj-lt"/>
              </a:rPr>
              <a:t> </a:t>
            </a:r>
            <a:r>
              <a:rPr kumimoji="0" lang="sr-Cyrl-CS" sz="2800" b="1" smtClean="0">
                <a:latin typeface="+mj-lt"/>
              </a:rPr>
              <a:t>плод жир</a:t>
            </a:r>
            <a:endParaRPr kumimoji="0" lang="sr-Cyrl-CS" sz="2800" b="1">
              <a:latin typeface="+mj-lt"/>
            </a:endParaRPr>
          </a:p>
        </p:txBody>
      </p:sp>
      <p:pic>
        <p:nvPicPr>
          <p:cNvPr id="9" name="Picture 11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9" y="908791"/>
            <a:ext cx="1110318" cy="12875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9" y="3424858"/>
            <a:ext cx="2496930" cy="1495011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35739" y="345815"/>
            <a:ext cx="1568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latin typeface="+mj-lt"/>
              </a:rPr>
              <a:t>Бреза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2846" y="1105187"/>
            <a:ext cx="434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600" b="1">
                <a:solidFill>
                  <a:schemeClr val="tx1"/>
                </a:solidFill>
                <a:latin typeface="+mj-lt"/>
              </a:rPr>
              <a:t>Расте на ободима пашњака. </a:t>
            </a:r>
            <a:endParaRPr lang="en-US" sz="3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83" y="2306836"/>
            <a:ext cx="2110575" cy="3352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81" y="992147"/>
            <a:ext cx="6386623" cy="5647192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92845" y="2270603"/>
            <a:ext cx="2541244" cy="458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CS" sz="3600" b="1" smtClean="0">
                <a:solidFill>
                  <a:schemeClr val="tx1"/>
                </a:solidFill>
                <a:latin typeface="+mj-lt"/>
              </a:rPr>
              <a:t>Препознаје се по белом стаблу и разређеној круни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.</a:t>
            </a:r>
            <a:endParaRPr lang="sr-Cyrl-CS" sz="3600" b="1" smtClean="0">
              <a:solidFill>
                <a:schemeClr val="tx1"/>
              </a:solidFill>
              <a:latin typeface="+mj-lt"/>
            </a:endParaRPr>
          </a:p>
          <a:p>
            <a:endParaRPr lang="en-US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319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 3</vt:lpstr>
      <vt:lpstr>Wisp</vt:lpstr>
      <vt:lpstr>ШУМА</vt:lpstr>
      <vt:lpstr>Шта је шума?</vt:lpstr>
      <vt:lpstr>ШУМЕ</vt:lpstr>
      <vt:lpstr>ЛИСТОПАДНЕ ШУМЕ</vt:lpstr>
      <vt:lpstr>ЧЕТИНАРСКЕ ШУМЕ </vt:lpstr>
      <vt:lpstr>МЕШОВИТЕ ШУМЕ </vt:lpstr>
      <vt:lpstr>ЛИСТОПАДНЕ ШУМЕ</vt:lpstr>
      <vt:lpstr>ХРАСТ</vt:lpstr>
      <vt:lpstr>Бреза</vt:lpstr>
      <vt:lpstr>Липа</vt:lpstr>
      <vt:lpstr>Багрем</vt:lpstr>
      <vt:lpstr>Леска</vt:lpstr>
      <vt:lpstr>Покушај да откријеш како  се  које        дрво зове и упиши његово име.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ШУМА</dc:title>
  <dc:creator>X</dc:creator>
  <cp:lastModifiedBy>X</cp:lastModifiedBy>
  <cp:revision>65</cp:revision>
  <dcterms:created xsi:type="dcterms:W3CDTF">2015-11-12T19:36:23Z</dcterms:created>
  <dcterms:modified xsi:type="dcterms:W3CDTF">2015-11-15T19:33:50Z</dcterms:modified>
</cp:coreProperties>
</file>