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01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49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6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5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2B1-1887-42F6-AEF5-059789703B53}" type="datetimeFigureOut">
              <a:rPr lang="en-US" smtClean="0"/>
              <a:t>15.11.2015.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59786A-15FB-4D4B-9569-6AC41C80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0820" y="345814"/>
            <a:ext cx="5504154" cy="714360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ЧЕТИНАРСКЕ  ШУМЕ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5802" y="990105"/>
            <a:ext cx="172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БОР</a:t>
            </a:r>
          </a:p>
        </p:txBody>
      </p:sp>
      <p:sp>
        <p:nvSpPr>
          <p:cNvPr id="10" name="Text Box 3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295276" y="1731963"/>
            <a:ext cx="42104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3200" b="1">
                <a:cs typeface="Times New Roman" panose="02020603050405020304" pitchFamily="18" charset="0"/>
              </a:rPr>
              <a:t>Познато је око 80 врста борова</a:t>
            </a:r>
            <a:r>
              <a:rPr kumimoji="0" lang="en-US" sz="3200" b="1">
                <a:cs typeface="Times New Roman" panose="02020603050405020304" pitchFamily="18" charset="0"/>
              </a:rPr>
              <a:t>,</a:t>
            </a:r>
            <a:r>
              <a:rPr kumimoji="0" lang="sr-Cyrl-CS" sz="3200" b="1">
                <a:cs typeface="Times New Roman" panose="02020603050405020304" pitchFamily="18" charset="0"/>
              </a:rPr>
              <a:t> </a:t>
            </a:r>
            <a:r>
              <a:rPr kumimoji="0" lang="en-US" sz="3200" b="1">
                <a:cs typeface="Times New Roman" panose="02020603050405020304" pitchFamily="18" charset="0"/>
              </a:rPr>
              <a:t>o</a:t>
            </a:r>
            <a:r>
              <a:rPr kumimoji="0" lang="sr-Cyrl-CS" sz="3200" b="1">
                <a:cs typeface="Times New Roman" panose="02020603050405020304" pitchFamily="18" charset="0"/>
              </a:rPr>
              <a:t>д којих су најпознатији бели и црни бор. На Златибору расте златни бор,</a:t>
            </a:r>
            <a:r>
              <a:rPr kumimoji="0" lang="sr-Latn-CS" sz="3200" b="1">
                <a:cs typeface="Times New Roman" panose="02020603050405020304" pitchFamily="18" charset="0"/>
              </a:rPr>
              <a:t> </a:t>
            </a:r>
            <a:r>
              <a:rPr kumimoji="0" lang="sr-Cyrl-CS" sz="3200" b="1">
                <a:cs typeface="Times New Roman" panose="02020603050405020304" pitchFamily="18" charset="0"/>
              </a:rPr>
              <a:t>по коме је ова планина и добила име.</a:t>
            </a:r>
            <a:r>
              <a:rPr kumimoji="0" lang="sr-Latn-CS" sz="3200" b="1">
                <a:cs typeface="Times New Roman" panose="02020603050405020304" pitchFamily="18" charset="0"/>
              </a:rPr>
              <a:t> </a:t>
            </a:r>
            <a:r>
              <a:rPr kumimoji="0" lang="sr-Cyrl-CS" sz="3200" b="1">
                <a:cs typeface="Times New Roman" panose="02020603050405020304" pitchFamily="18" charset="0"/>
              </a:rPr>
              <a:t>Плод бора је шишарка.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0" y="990105"/>
            <a:ext cx="4161181" cy="5569721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8406">
            <a:off x="8261045" y="3735525"/>
            <a:ext cx="3605341" cy="24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5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25515" y="319310"/>
            <a:ext cx="45740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ЛАНАЦ  ИСХРАНЕ</a:t>
            </a:r>
          </a:p>
        </p:txBody>
      </p:sp>
      <p:pic>
        <p:nvPicPr>
          <p:cNvPr id="8" name="Picture 5" descr="P[[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89" y="4849328"/>
            <a:ext cx="1165227" cy="1633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1178484" y="3968748"/>
            <a:ext cx="894061" cy="1006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3" descr=";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7" y="2704303"/>
            <a:ext cx="1936682" cy="1264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1470990" y="1823723"/>
            <a:ext cx="601555" cy="8035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2" name="Picture 6" descr="SNAK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86" y="923099"/>
            <a:ext cx="2067956" cy="155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4626354" y="1683183"/>
            <a:ext cx="1282881" cy="15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4" name="Picture 42" descr="je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3" y="861211"/>
            <a:ext cx="1698493" cy="1948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8030277" y="1835426"/>
            <a:ext cx="1418152" cy="4969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69" y="2449843"/>
            <a:ext cx="3230120" cy="2175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9142687" y="4479235"/>
            <a:ext cx="1869870" cy="14330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" name="Picture 7" descr="ptica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5" y="4392072"/>
            <a:ext cx="3883183" cy="246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555287" y="5912278"/>
            <a:ext cx="1409902" cy="492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-443626" y="6281738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08" y="412075"/>
            <a:ext cx="3980154" cy="687855"/>
          </a:xfrm>
        </p:spPr>
        <p:txBody>
          <a:bodyPr/>
          <a:lstStyle/>
          <a:p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ЗНАЧАЈ ШУМА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681162"/>
            <a:ext cx="5238750" cy="34956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493698" y="5176837"/>
            <a:ext cx="806093" cy="6578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834683"/>
            <a:ext cx="5178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Пречишћавање ваздуха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99861" y="3984159"/>
            <a:ext cx="1099930" cy="445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64021" y="3707986"/>
            <a:ext cx="2016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Заштита од буке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07096" y="2519793"/>
            <a:ext cx="1281112" cy="2642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4021" y="1833965"/>
            <a:ext cx="2447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Заштита од  ветра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790608" y="1827867"/>
            <a:ext cx="567704" cy="1997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332567" y="1350814"/>
            <a:ext cx="2736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Производња кисеоника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864945" y="3021496"/>
            <a:ext cx="946909" cy="162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754635" y="2753879"/>
            <a:ext cx="259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Одмор и рекреација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761550" y="4645893"/>
            <a:ext cx="946909" cy="162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9636125" y="4206830"/>
            <a:ext cx="259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Заштита од поплава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780350" y="5344579"/>
            <a:ext cx="1064937" cy="5923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963867" y="5391103"/>
            <a:ext cx="39498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Производња материјала за градњу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8" grpId="0"/>
      <p:bldP spid="22" grpId="0"/>
      <p:bldP spid="26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2264" y="385571"/>
            <a:ext cx="9161754" cy="833629"/>
          </a:xfrm>
        </p:spPr>
        <p:txBody>
          <a:bodyPr>
            <a:noAutofit/>
          </a:bodyPr>
          <a:lstStyle/>
          <a:p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ЗАШТИЋЕНЕ   ЖИВОТИЊСКЕ  ВРСТЕ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2846" y="1393213"/>
            <a:ext cx="3992732" cy="576262"/>
          </a:xfrm>
        </p:spPr>
        <p:txBody>
          <a:bodyPr/>
          <a:lstStyle/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ОРАО КРСТАШ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473" y="1382439"/>
            <a:ext cx="2981413" cy="576262"/>
          </a:xfrm>
        </p:spPr>
        <p:txBody>
          <a:bodyPr/>
          <a:lstStyle/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БЕЛОГЛАВИ СУП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" y="1969475"/>
            <a:ext cx="3421918" cy="2138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8" y="2084370"/>
            <a:ext cx="2981413" cy="1983995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9535265" y="1393213"/>
            <a:ext cx="123875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68" y="2137379"/>
            <a:ext cx="2487269" cy="1865452"/>
          </a:xfrm>
          <a:prstGeom prst="rect">
            <a:avLst/>
          </a:prstGeo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684083" y="4121374"/>
            <a:ext cx="29814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БУБА НОСОРОГ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" y="4668692"/>
            <a:ext cx="3308341" cy="1819275"/>
          </a:xfrm>
          <a:prstGeom prst="rect">
            <a:avLst/>
          </a:prstGeom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5413839" y="4121374"/>
            <a:ext cx="109298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04" y="4668692"/>
            <a:ext cx="2305050" cy="1981200"/>
          </a:xfrm>
          <a:prstGeom prst="rect">
            <a:avLst/>
          </a:prstGeom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9557130" y="3956189"/>
            <a:ext cx="1093143" cy="60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70" y="4643179"/>
            <a:ext cx="2929801" cy="2006713"/>
          </a:xfrm>
          <a:prstGeom prst="rect">
            <a:avLst/>
          </a:prstGeom>
        </p:spPr>
      </p:pic>
      <p:sp>
        <p:nvSpPr>
          <p:cNvPr id="20" name="Text Placeholder 4"/>
          <p:cNvSpPr txBox="1">
            <a:spLocks/>
          </p:cNvSpPr>
          <p:nvPr/>
        </p:nvSpPr>
        <p:spPr>
          <a:xfrm>
            <a:off x="-387193" y="6281738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  <p:bldP spid="12" grpId="0" build="p"/>
      <p:bldP spid="14" grpId="0" build="p"/>
      <p:bldP spid="16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38768" y="319310"/>
            <a:ext cx="8911687" cy="873386"/>
          </a:xfrm>
        </p:spPr>
        <p:txBody>
          <a:bodyPr>
            <a:normAutofit/>
          </a:bodyPr>
          <a:lstStyle/>
          <a:p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ЗАШТИЋЕНЕ   БИЉНЕ   ВРСТЕ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26" y="1581086"/>
            <a:ext cx="1113883" cy="576262"/>
          </a:xfrm>
        </p:spPr>
        <p:txBody>
          <a:bodyPr/>
          <a:lstStyle/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ТИСА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1" y="2257606"/>
            <a:ext cx="2489454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971" y="1585163"/>
            <a:ext cx="1756640" cy="597008"/>
          </a:xfrm>
        </p:spPr>
        <p:txBody>
          <a:bodyPr/>
          <a:lstStyle/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МОЛИКА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4" y="2205919"/>
            <a:ext cx="2320683" cy="3331395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646608" y="1581086"/>
            <a:ext cx="208131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РУНОЛИСТ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8" y="2436915"/>
            <a:ext cx="3338366" cy="2869402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9196426" y="1457739"/>
            <a:ext cx="2513777" cy="799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ПАНЧИЋЕВА ОМОРИКА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77" y="2436915"/>
            <a:ext cx="2857865" cy="3796085"/>
          </a:xfrm>
          <a:prstGeom prst="rect">
            <a:avLst/>
          </a:prstGeo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5" grpId="0" build="p"/>
      <p:bldP spid="10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26256" y="458899"/>
            <a:ext cx="1608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ЈЕЛА</a:t>
            </a:r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09132" y="1336429"/>
            <a:ext cx="343424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200" b="1">
                <a:cs typeface="Times New Roman" panose="02020603050405020304" pitchFamily="18" charset="0"/>
              </a:rPr>
              <a:t>Крошња је скоро цилидрична, четине су пљоснате и не боду. Шишарке стоје усправно као свеће.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77" y="225288"/>
            <a:ext cx="4440542" cy="6107070"/>
          </a:xfr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840">
            <a:off x="8671134" y="3300474"/>
            <a:ext cx="3180431" cy="27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3238033" cy="727612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82782" y="1757484"/>
            <a:ext cx="509638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2800" b="1">
                <a:solidFill>
                  <a:srgbClr val="FFFF00"/>
                </a:solidFill>
                <a:cs typeface="Times New Roman" panose="02020603050405020304" pitchFamily="18" charset="0"/>
              </a:rPr>
              <a:t>За Нову годину купи јелку са бусеном, после празника је изнеси напоље,</a:t>
            </a:r>
            <a:r>
              <a:rPr kumimoji="0" lang="sr-Latn-CS" sz="28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kumimoji="0" lang="sr-Cyrl-CS" sz="2800" b="1">
                <a:solidFill>
                  <a:srgbClr val="FFFF00"/>
                </a:solidFill>
                <a:cs typeface="Times New Roman" panose="02020603050405020304" pitchFamily="18" charset="0"/>
              </a:rPr>
              <a:t>али је немој одмах садити! Засади је тек на пролеће у дворишту, парку или на пропланку</a:t>
            </a:r>
            <a:r>
              <a:rPr kumimoji="0" lang="sr-Cyrl-CS" sz="28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28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Можеш купити вештачку јелку и користити је више година.</a:t>
            </a:r>
            <a:endParaRPr kumimoji="0" lang="sr-Cyrl-CS" sz="28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96" y="987916"/>
            <a:ext cx="3909391" cy="5079846"/>
          </a:xfr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808954" cy="740864"/>
          </a:xfrm>
        </p:spPr>
        <p:txBody>
          <a:bodyPr/>
          <a:lstStyle/>
          <a:p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ПАНЧИЋЕВА ОМОРИКА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27" y="1364974"/>
            <a:ext cx="4756711" cy="346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 је добила по српском </a:t>
            </a:r>
            <a:r>
              <a:rPr lang="sr-Cyrl-RS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ботаничару Јосифу Панчићу</a:t>
            </a:r>
            <a:r>
              <a:rPr lang="ru-RU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који ју је открио на планини 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 1875. године.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6" y="1266245"/>
            <a:ext cx="4114594" cy="546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59" y="2441809"/>
            <a:ext cx="2605972" cy="3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89212" y="279553"/>
            <a:ext cx="2098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3200" b="1">
                <a:cs typeface="Times New Roman" panose="02020603050405020304" pitchFamily="18" charset="0"/>
              </a:rPr>
              <a:t>АРИШ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288" y="1628775"/>
            <a:ext cx="453452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Изузетак међу четинарима је ариш чије лишће опада сваке јесени. Остали  четинари постепено губе и надохнађују своје листове, тако да се и не примети да су било шта изгубили.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4" y="279553"/>
            <a:ext cx="4652479" cy="60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131">
            <a:off x="5123265" y="3598222"/>
            <a:ext cx="2880025" cy="26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58407" y="429237"/>
            <a:ext cx="2533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200" b="1">
                <a:cs typeface="Times New Roman" panose="02020603050405020304" pitchFamily="18" charset="0"/>
              </a:rPr>
              <a:t>ЧЕМПРЕС</a:t>
            </a:r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3" y="306058"/>
            <a:ext cx="6440556" cy="5127333"/>
          </a:xfr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9351" y="1435784"/>
            <a:ext cx="386459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Char char="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 typeface="Wingdings 3" charset="2"/>
              <a:buNone/>
            </a:pPr>
            <a:r>
              <a:rPr kumimoji="0" lang="sr-Cyrl-CS" sz="3200" b="1" smtClean="0">
                <a:cs typeface="Times New Roman" panose="02020603050405020304" pitchFamily="18" charset="0"/>
              </a:rPr>
              <a:t>Има високо и витко стабло и карактеристичну вретенасту крошњу, тамно зелене боје. Плод је округла шишарка.</a:t>
            </a:r>
            <a:endParaRPr kumimoji="0" lang="sr-Cyrl-CS" sz="3200" b="1"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9362">
            <a:off x="9056548" y="3169976"/>
            <a:ext cx="2419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60658" y="345814"/>
            <a:ext cx="2535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СМРЧА</a:t>
            </a:r>
          </a:p>
        </p:txBody>
      </p:sp>
      <p:sp>
        <p:nvSpPr>
          <p:cNvPr id="9" name="Text Box 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270081" y="1449035"/>
            <a:ext cx="46464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kumimoji="0" lang="sr-Cyrl-CS" sz="3600" b="1">
                <a:cs typeface="Times New Roman" panose="02020603050405020304" pitchFamily="18" charset="0"/>
              </a:rPr>
              <a:t>Крошња је у облику пирамиде са висећим гранама. Четине су на врху зашиљене и боцкају, а шишарке су висеће.</a:t>
            </a:r>
          </a:p>
        </p:txBody>
      </p:sp>
      <p:pic>
        <p:nvPicPr>
          <p:cNvPr id="10" name="Picture 38" descr="sm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18" y="1348204"/>
            <a:ext cx="3992355" cy="5264631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92924" y="624110"/>
            <a:ext cx="8911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4000" b="1">
                <a:solidFill>
                  <a:schemeClr val="hlink"/>
                </a:solidFill>
                <a:cs typeface="Times New Roman" panose="02020603050405020304" pitchFamily="18" charset="0"/>
              </a:rPr>
              <a:t>Покушај да откријеш како  се  које</a:t>
            </a:r>
            <a:r>
              <a:rPr kumimoji="0" lang="sr-Latn-CS" sz="4000" b="1">
                <a:solidFill>
                  <a:schemeClr val="hlink"/>
                </a:solidFill>
                <a:cs typeface="Times New Roman" panose="02020603050405020304" pitchFamily="18" charset="0"/>
              </a:rPr>
              <a:t>       </a:t>
            </a:r>
            <a:r>
              <a:rPr kumimoji="0" lang="sr-Cyrl-CS" sz="4000" b="1">
                <a:solidFill>
                  <a:schemeClr val="hlink"/>
                </a:solidFill>
                <a:cs typeface="Times New Roman" panose="02020603050405020304" pitchFamily="18" charset="0"/>
              </a:rPr>
              <a:t> дрво зове и упиши његово име.</a:t>
            </a:r>
            <a:endParaRPr kumimoji="0" lang="en-US" sz="40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05259" y="2557393"/>
            <a:ext cx="1839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ШИРА</a:t>
            </a:r>
            <a:endParaRPr kumimoji="0" lang="en-US" sz="3600" b="1"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659563" y="2557392"/>
            <a:ext cx="2206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СРЧМА</a:t>
            </a:r>
            <a:endParaRPr kumimoji="0" lang="en-US" sz="3600" b="1"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768351" y="4262293"/>
            <a:ext cx="1513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РОБ</a:t>
            </a:r>
            <a:endParaRPr kumimoji="0" lang="en-US" sz="3600" b="1"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871597" y="4262293"/>
            <a:ext cx="1782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ЛЕЈА</a:t>
            </a:r>
            <a:endParaRPr kumimoji="0" lang="en-US" sz="3600" b="1">
              <a:cs typeface="Times New Roman" panose="02020603050405020304" pitchFamily="18" charset="0"/>
            </a:endParaRPr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3605259" y="3717918"/>
            <a:ext cx="1839866" cy="26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6768823" y="3691407"/>
            <a:ext cx="1951107" cy="265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3605259" y="5387676"/>
            <a:ext cx="1839866" cy="26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6701763" y="5385670"/>
            <a:ext cx="1839866" cy="26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3606892" y="3140222"/>
            <a:ext cx="1838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solidFill>
                  <a:schemeClr val="hlink"/>
                </a:solidFill>
                <a:cs typeface="Times New Roman" panose="02020603050405020304" pitchFamily="18" charset="0"/>
              </a:rPr>
              <a:t>АРИШ</a:t>
            </a:r>
            <a:endParaRPr kumimoji="0" lang="en-US" sz="36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683507" y="3140221"/>
            <a:ext cx="2121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solidFill>
                  <a:schemeClr val="hlink"/>
                </a:solidFill>
                <a:cs typeface="Times New Roman" panose="02020603050405020304" pitchFamily="18" charset="0"/>
              </a:rPr>
              <a:t>СМРЧА</a:t>
            </a:r>
            <a:endParaRPr kumimoji="0" lang="en-US" sz="36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768351" y="4833232"/>
            <a:ext cx="1572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solidFill>
                  <a:schemeClr val="hlink"/>
                </a:solidFill>
                <a:cs typeface="Times New Roman" panose="02020603050405020304" pitchFamily="18" charset="0"/>
              </a:rPr>
              <a:t>БОР</a:t>
            </a:r>
            <a:endParaRPr kumimoji="0" lang="en-US" sz="36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6888214" y="4833232"/>
            <a:ext cx="1712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solidFill>
                  <a:schemeClr val="hlink"/>
                </a:solidFill>
                <a:cs typeface="Times New Roman" panose="02020603050405020304" pitchFamily="18" charset="0"/>
              </a:rPr>
              <a:t>ЈЕЛА</a:t>
            </a:r>
            <a:endParaRPr kumimoji="0" lang="en-US" sz="36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-393654" y="6199836"/>
            <a:ext cx="39989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92924" y="624110"/>
            <a:ext cx="89116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3600" b="1">
                <a:cs typeface="Times New Roman" panose="02020603050405020304" pitchFamily="18" charset="0"/>
              </a:rPr>
              <a:t>И животиње у шуми живе по спратовима</a:t>
            </a:r>
            <a:r>
              <a:rPr kumimoji="0" lang="sr-Latn-CS" sz="3600" b="1">
                <a:cs typeface="Times New Roman" panose="02020603050405020304" pitchFamily="18" charset="0"/>
              </a:rPr>
              <a:t>:</a:t>
            </a:r>
            <a:endParaRPr kumimoji="0" lang="en-US" sz="3600" b="1"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44832" y="1276230"/>
            <a:ext cx="506205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На највишим стаблима птице грабљивице. (сова,кобац)</a:t>
            </a:r>
          </a:p>
          <a:p>
            <a:pPr eaLnBrk="1" hangingPunct="1">
              <a:spcBef>
                <a:spcPct val="50000"/>
              </a:spcBef>
            </a:pPr>
            <a:endParaRPr kumimoji="0" lang="en-US" sz="1800">
              <a:cs typeface="Times New Roman" panose="02020603050405020304" pitchFamily="18" charset="0"/>
            </a:endParaRPr>
          </a:p>
        </p:txBody>
      </p:sp>
      <p:pic>
        <p:nvPicPr>
          <p:cNvPr id="11" name="Picture 12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7" y="1264555"/>
            <a:ext cx="4611757" cy="5496031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4810539" y="1497497"/>
            <a:ext cx="2517913" cy="516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4832" y="2645836"/>
            <a:ext cx="48102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У жбуњу се гнезде птице (кос,славуј</a:t>
            </a:r>
            <a:r>
              <a:rPr kumimoji="0" lang="sr-Latn-CS" sz="2800" b="1">
                <a:cs typeface="Times New Roman" panose="02020603050405020304" pitchFamily="18" charset="0"/>
              </a:rPr>
              <a:t>,</a:t>
            </a:r>
            <a:r>
              <a:rPr kumimoji="0" lang="sr-Cyrl-CS" sz="2800" b="1">
                <a:cs typeface="Times New Roman" panose="02020603050405020304" pitchFamily="18" charset="0"/>
              </a:rPr>
              <a:t> сеница,царић...)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78016" y="2946530"/>
            <a:ext cx="4676629" cy="15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67962" y="4222768"/>
            <a:ext cx="50389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sr-Cyrl-CS" sz="2800" b="1">
                <a:cs typeface="Times New Roman" panose="02020603050405020304" pitchFamily="18" charset="0"/>
              </a:rPr>
              <a:t>Нижи спратови припадају инсектима, глистама, ситним и крупним сисарима. </a:t>
            </a:r>
            <a:endParaRPr kumimoji="0" lang="en-US" sz="2800" b="1"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47930" y="5062330"/>
            <a:ext cx="4702464" cy="218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17" grpId="0"/>
      <p:bldP spid="2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317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Wisp</vt:lpstr>
      <vt:lpstr>ЧЕТИНАРСКЕ  ШУМЕ</vt:lpstr>
      <vt:lpstr>ЈЕЛА</vt:lpstr>
      <vt:lpstr>ВАЖНО !!!</vt:lpstr>
      <vt:lpstr>ПАНЧИЋЕВА ОМОРИКА</vt:lpstr>
      <vt:lpstr>АРИШ</vt:lpstr>
      <vt:lpstr>ЧЕМПРЕС</vt:lpstr>
      <vt:lpstr>СМРЧА</vt:lpstr>
      <vt:lpstr>Покушај да откријеш како  се  које        дрво зове и упиши његово име.</vt:lpstr>
      <vt:lpstr>И животиње у шуми живе по спратовима:</vt:lpstr>
      <vt:lpstr>ЛАНАЦ  ИСХРАНЕ</vt:lpstr>
      <vt:lpstr>ЗНАЧАЈ ШУМА</vt:lpstr>
      <vt:lpstr>ЗАШТИЋЕНЕ   ЖИВОТИЊСКЕ  ВРСТЕ</vt:lpstr>
      <vt:lpstr>ЗАШТИЋЕНЕ   БИЉНЕ   ВРСТЕ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ЈЕЛА</dc:title>
  <dc:creator>X</dc:creator>
  <cp:lastModifiedBy>X</cp:lastModifiedBy>
  <cp:revision>9</cp:revision>
  <dcterms:created xsi:type="dcterms:W3CDTF">2015-11-15T19:08:20Z</dcterms:created>
  <dcterms:modified xsi:type="dcterms:W3CDTF">2015-11-15T19:31:54Z</dcterms:modified>
</cp:coreProperties>
</file>